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71" r:id="rId3"/>
  </p:sldMasterIdLst>
  <p:notesMasterIdLst>
    <p:notesMasterId r:id="rId46"/>
  </p:notesMasterIdLst>
  <p:handoutMasterIdLst>
    <p:handoutMasterId r:id="rId47"/>
  </p:handoutMasterIdLst>
  <p:sldIdLst>
    <p:sldId id="256" r:id="rId4"/>
    <p:sldId id="258" r:id="rId5"/>
    <p:sldId id="275" r:id="rId6"/>
    <p:sldId id="276" r:id="rId7"/>
    <p:sldId id="344" r:id="rId8"/>
    <p:sldId id="364" r:id="rId9"/>
    <p:sldId id="315" r:id="rId10"/>
    <p:sldId id="321" r:id="rId11"/>
    <p:sldId id="323" r:id="rId12"/>
    <p:sldId id="325" r:id="rId13"/>
    <p:sldId id="341" r:id="rId14"/>
    <p:sldId id="342" r:id="rId15"/>
    <p:sldId id="343" r:id="rId16"/>
    <p:sldId id="336" r:id="rId17"/>
    <p:sldId id="333" r:id="rId18"/>
    <p:sldId id="335" r:id="rId19"/>
    <p:sldId id="302" r:id="rId20"/>
    <p:sldId id="347" r:id="rId21"/>
    <p:sldId id="349" r:id="rId22"/>
    <p:sldId id="307" r:id="rId23"/>
    <p:sldId id="351" r:id="rId24"/>
    <p:sldId id="365" r:id="rId25"/>
    <p:sldId id="352" r:id="rId26"/>
    <p:sldId id="362" r:id="rId27"/>
    <p:sldId id="355" r:id="rId28"/>
    <p:sldId id="357" r:id="rId29"/>
    <p:sldId id="356" r:id="rId30"/>
    <p:sldId id="360" r:id="rId31"/>
    <p:sldId id="361" r:id="rId32"/>
    <p:sldId id="374" r:id="rId33"/>
    <p:sldId id="375" r:id="rId34"/>
    <p:sldId id="319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299" r:id="rId43"/>
    <p:sldId id="265" r:id="rId44"/>
    <p:sldId id="363" r:id="rId45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AA72D4"/>
    <a:srgbClr val="00A3C6"/>
    <a:srgbClr val="F8C4F1"/>
    <a:srgbClr val="FF0066"/>
    <a:srgbClr val="D7EBFD"/>
    <a:srgbClr val="AFEAFF"/>
    <a:srgbClr val="BAF7F8"/>
    <a:srgbClr val="B3EBFF"/>
    <a:srgbClr val="FFF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674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pPr/>
              <a:t>31/01/2020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31/01/2020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74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91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672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62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673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B0B8-854D-4582-98E3-C0F9E9BBAA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53544008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2396-3FDE-4FF1-8F95-2AA80047D4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5644237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6E9A-93E9-406B-92E6-39BC97E952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09755225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F104-12D9-429C-A6C1-BE4100BAC6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152120550"/>
      </p:ext>
    </p:extLst>
  </p:cSld>
  <p:clrMapOvr>
    <a:masterClrMapping/>
  </p:clrMapOvr>
  <p:transition spd="slow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A195-958C-4EEE-A513-EFB9516EBF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455411679"/>
      </p:ext>
    </p:extLst>
  </p:cSld>
  <p:clrMapOvr>
    <a:masterClrMapping/>
  </p:clrMapOvr>
  <p:transition spd="slow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7890-0F50-4B7B-A1FC-1FB882401E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216396871"/>
      </p:ext>
    </p:extLst>
  </p:cSld>
  <p:clrMapOvr>
    <a:masterClrMapping/>
  </p:clrMapOvr>
  <p:transition spd="slow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92EC-969B-4336-8CB4-353B35C4B7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288190387"/>
      </p:ext>
    </p:extLst>
  </p:cSld>
  <p:clrMapOvr>
    <a:masterClrMapping/>
  </p:clrMapOvr>
  <p:transition spd="slow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2A36-C697-4F3C-A7D3-CF155DF8C7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177712636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3122-5B90-47FD-B08F-AE8906C01C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727329224"/>
      </p:ext>
    </p:extLst>
  </p:cSld>
  <p:clrMapOvr>
    <a:masterClrMapping/>
  </p:clrMapOvr>
  <p:transition spd="slow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D2D3-A976-45D0-98B5-30BC9FD0BB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519743130"/>
      </p:ext>
    </p:extLst>
  </p:cSld>
  <p:clrMapOvr>
    <a:masterClrMapping/>
  </p:clrMapOvr>
  <p:transition spd="slow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C910-20F2-4F8F-8128-78D75E7AB3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854821338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6B57-F146-406A-9154-AD5DD9DD15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746533058"/>
      </p:ext>
    </p:extLst>
  </p:cSld>
  <p:clrMapOvr>
    <a:masterClrMapping/>
  </p:clrMapOvr>
  <p:transition spd="slow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4508-242F-413E-9484-D2FF845490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505795926"/>
      </p:ext>
    </p:extLst>
  </p:cSld>
  <p:clrMapOvr>
    <a:masterClrMapping/>
  </p:clrMapOvr>
  <p:transition spd="slow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7331-DA41-44FE-87E0-07A9CF1B01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551856830"/>
      </p:ext>
    </p:extLst>
  </p:cSld>
  <p:clrMapOvr>
    <a:masterClrMapping/>
  </p:clrMapOvr>
  <p:transition spd="slow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AAE7-5E19-4697-8C49-35EE1339B4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035227233"/>
      </p:ext>
    </p:extLst>
  </p:cSld>
  <p:clrMapOvr>
    <a:masterClrMapping/>
  </p:clrMapOvr>
  <p:transition spd="slow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1793-0F10-4132-89B5-CCD491B9F3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210680832"/>
      </p:ext>
    </p:extLst>
  </p:cSld>
  <p:clrMapOvr>
    <a:masterClrMapping/>
  </p:clrMapOvr>
  <p:transition spd="slow"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35C5-B5DF-4F9D-8D0F-3E19F54B94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755354413"/>
      </p:ext>
    </p:extLst>
  </p:cSld>
  <p:clrMapOvr>
    <a:masterClrMapping/>
  </p:clrMapOvr>
  <p:transition spd="slow">
    <p:pull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767D-9D25-4C92-9321-777656B6AE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256536060"/>
      </p:ext>
    </p:extLst>
  </p:cSld>
  <p:clrMapOvr>
    <a:masterClrMapping/>
  </p:clrMapOvr>
  <p:transition spd="slow">
    <p:pull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EBF5-6BDC-42D6-9C18-DF2C997D37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809760661"/>
      </p:ext>
    </p:extLst>
  </p:cSld>
  <p:clrMapOvr>
    <a:masterClrMapping/>
  </p:clrMapOvr>
  <p:transition spd="slow">
    <p:pull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A264-5EBA-4CBA-9A4B-E66EF7AEFF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273244283"/>
      </p:ext>
    </p:extLst>
  </p:cSld>
  <p:clrMapOvr>
    <a:masterClrMapping/>
  </p:clrMapOvr>
  <p:transition spd="slow">
    <p:pull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8908-9F2A-4428-9E22-6BFCAEDB5F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82691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CC29-01E9-4757-9EA2-149D907C1E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12407728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B473-5F01-4E80-9153-CDAA2F350E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001241868"/>
      </p:ext>
    </p:extLst>
  </p:cSld>
  <p:clrMapOvr>
    <a:masterClrMapping/>
  </p:clrMapOvr>
  <p:transition spd="slow"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E4D4-AA67-41D8-BF50-243F88677A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331725392"/>
      </p:ext>
    </p:extLst>
  </p:cSld>
  <p:clrMapOvr>
    <a:masterClrMapping/>
  </p:clrMapOvr>
  <p:transition spd="slow">
    <p:pull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7ABF-2C32-40AD-8078-EE555CEA6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749157073"/>
      </p:ext>
    </p:extLst>
  </p:cSld>
  <p:clrMapOvr>
    <a:masterClrMapping/>
  </p:clrMapOvr>
  <p:transition spd="slow">
    <p:pull dir="l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C93B-4B6F-46C0-A8B1-40FA94857E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483408845"/>
      </p:ext>
    </p:extLst>
  </p:cSld>
  <p:clrMapOvr>
    <a:masterClrMapping/>
  </p:clrMapOvr>
  <p:transition spd="slow">
    <p:pull dir="l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6943-042C-4EED-8DCE-027402DEFC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49892915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8F6F-ADAB-434F-9F37-F53CAA94C1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825145876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DCFC-8821-430E-936D-624E62910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156084165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D1FB-519C-48C0-89D9-6EFBFBD241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764816746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F94-8E43-4743-8915-BE391F6388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017650958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96C1-CF44-4027-848C-84009EA3F5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6121204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6857-5378-40AC-87C6-9982D97F88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71187288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57A414-A826-4229-95A0-3AB0BF60E9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C61CE-0C61-4BC8-A8F3-16351C179B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hyperlink" Target="https://goo.gl/CEyj5e" TargetMode="External"/><Relationship Id="rId4" Type="http://schemas.openxmlformats.org/officeDocument/2006/relationships/hyperlink" Target="https://papas.jccm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cid:part7.4C8A86B5.46E788E7@jccm.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cid:part4.4085E0E0.61FABA81@jccm.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D7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285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5798" y="23393"/>
            <a:ext cx="925807" cy="5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51930" y="1916832"/>
            <a:ext cx="439207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FAMILIAS</a:t>
            </a:r>
            <a:endParaRPr lang="es-ES" sz="4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2040"/>
            <a:ext cx="4500487" cy="62993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8928100" cy="1570038"/>
          </a:xfrm>
        </p:spPr>
        <p:txBody>
          <a:bodyPr/>
          <a:lstStyle/>
          <a:p>
            <a:pPr>
              <a:defRPr/>
            </a:pPr>
            <a:r>
              <a:rPr lang="es-ES" altLang="es-ES" sz="4800" b="1" u="sng" dirty="0" smtClean="0">
                <a:solidFill>
                  <a:srgbClr val="002060"/>
                </a:solidFill>
              </a:rPr>
              <a:t>2. Proximidad al domicilio</a:t>
            </a:r>
            <a:r>
              <a:rPr lang="es-ES" altLang="es-ES" sz="4000" b="1" u="sng" dirty="0" smtClean="0">
                <a:solidFill>
                  <a:srgbClr val="002060"/>
                </a:solidFill>
              </a:rPr>
              <a:t> </a:t>
            </a:r>
            <a:br>
              <a:rPr lang="es-ES" altLang="es-ES" sz="4000" b="1" u="sng" dirty="0" smtClean="0">
                <a:solidFill>
                  <a:srgbClr val="002060"/>
                </a:solidFill>
              </a:rPr>
            </a:br>
            <a:r>
              <a:rPr lang="es-ES" altLang="es-ES" sz="4000" b="1" dirty="0" smtClean="0">
                <a:solidFill>
                  <a:srgbClr val="002060"/>
                </a:solidFill>
              </a:rPr>
              <a:t>(máximo 10 puntos).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41313" y="1808163"/>
            <a:ext cx="8461375" cy="2519362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Domicilio en el área de influencia del centro: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Domicilio laboral, o lugar de trabajo, en el área de influencia del centro: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Domicilio familiar, laboral o lugar de trabajo en área de influencia limítrofes del Centro: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 puntos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Otras áreas de influencia dentro del mismo municipio: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Otros municipios con centro escolar sostenido con fondos públicos: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s-ES" altLang="es-ES" sz="2200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92350" y="4587875"/>
            <a:ext cx="70468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En ningún caso se puede sumar los puntos del domicilio laboral con los correspondientes al domicilio familiar. </a:t>
            </a:r>
            <a:endParaRPr lang="es-ES" altLang="es-E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Ambos </a:t>
            </a:r>
            <a:r>
              <a:rPr lang="es-ES" altLang="es-E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criterios no son excluyentes entre sí (pueden ser alegados los dos), el sistema opta por el criterio más favorable para el interesado o interesada en cada caso.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417667" y="4770801"/>
            <a:ext cx="1264505" cy="1769921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69325" cy="2146300"/>
          </a:xfrm>
        </p:spPr>
        <p:txBody>
          <a:bodyPr/>
          <a:lstStyle/>
          <a:p>
            <a:pPr>
              <a:defRPr/>
            </a:pPr>
            <a:r>
              <a:rPr lang="es-ES" altLang="es-ES" sz="3200" b="1" u="sng" dirty="0">
                <a:solidFill>
                  <a:srgbClr val="002060"/>
                </a:solidFill>
              </a:rPr>
              <a:t>3</a:t>
            </a:r>
            <a:r>
              <a:rPr lang="es-ES" altLang="es-ES" sz="3200" b="1" u="sng" dirty="0" smtClean="0">
                <a:solidFill>
                  <a:srgbClr val="002060"/>
                </a:solidFill>
              </a:rPr>
              <a:t>. Concurrencia de discapacidad igual o superior al 33% en el alumno o alumna, en algunos de sus padres, madres, tutores o tutoras legales, hermanos o hermanas.</a:t>
            </a:r>
            <a:br>
              <a:rPr lang="es-ES" altLang="es-ES" sz="3200" b="1" u="sng" dirty="0" smtClean="0">
                <a:solidFill>
                  <a:srgbClr val="002060"/>
                </a:solidFill>
              </a:rPr>
            </a:br>
            <a:r>
              <a:rPr lang="es-ES" altLang="es-ES" sz="3200" b="1" dirty="0" smtClean="0">
                <a:solidFill>
                  <a:srgbClr val="002060"/>
                </a:solidFill>
              </a:rPr>
              <a:t>(máximo 2 puntos).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71437" y="2996952"/>
            <a:ext cx="8785225" cy="3024187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</a:t>
            </a:r>
            <a:r>
              <a:rPr 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discapacidad en el alumno o alumna solicitante: 2 puntos.</a:t>
            </a:r>
          </a:p>
          <a:p>
            <a:pPr algn="just">
              <a:defRPr/>
            </a:pP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</a:t>
            </a:r>
            <a:r>
              <a:rPr 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discapacidad en alguno de sus </a:t>
            </a: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padres, madres, </a:t>
            </a:r>
            <a:r>
              <a:rPr 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tutores </a:t>
            </a: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tutoras legales </a:t>
            </a:r>
            <a:r>
              <a:rPr 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del alumno o alumna solicitante: 1 punto.</a:t>
            </a:r>
          </a:p>
          <a:p>
            <a:pPr algn="just">
              <a:defRPr/>
            </a:pP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</a:t>
            </a:r>
            <a:r>
              <a:rPr 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discapacidad en alguno de los hermanos o hermanas del alumno o alumna solicitante: 0,5 </a:t>
            </a:r>
            <a:r>
              <a:rPr 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puntos.</a:t>
            </a:r>
            <a:endParaRPr lang="es-ES" altLang="es-E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" altLang="es-ES" sz="2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0768">
            <a:off x="7688421" y="5158588"/>
            <a:ext cx="1070548" cy="1498441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80225" cy="1785937"/>
          </a:xfrm>
        </p:spPr>
        <p:txBody>
          <a:bodyPr/>
          <a:lstStyle/>
          <a:p>
            <a:pPr>
              <a:defRPr/>
            </a:pPr>
            <a:r>
              <a:rPr lang="es-ES" altLang="es-ES" sz="4000" b="1" u="sng" dirty="0">
                <a:solidFill>
                  <a:srgbClr val="002060"/>
                </a:solidFill>
              </a:rPr>
              <a:t>4</a:t>
            </a:r>
            <a:r>
              <a:rPr lang="es-ES" altLang="es-ES" sz="4000" b="1" u="sng" dirty="0" smtClean="0">
                <a:solidFill>
                  <a:srgbClr val="002060"/>
                </a:solidFill>
              </a:rPr>
              <a:t>. Condición legal de familia numerosa.</a:t>
            </a:r>
            <a:br>
              <a:rPr lang="es-ES" altLang="es-ES" sz="4000" b="1" u="sng" dirty="0" smtClean="0">
                <a:solidFill>
                  <a:srgbClr val="002060"/>
                </a:solidFill>
              </a:rPr>
            </a:br>
            <a:r>
              <a:rPr lang="es-ES" altLang="es-ES" sz="4000" b="1" dirty="0" smtClean="0">
                <a:solidFill>
                  <a:srgbClr val="002060"/>
                </a:solidFill>
              </a:rPr>
              <a:t>(máximo 2 puntos)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250825" y="2996952"/>
            <a:ext cx="8229600" cy="3489325"/>
          </a:xfrm>
        </p:spPr>
        <p:txBody>
          <a:bodyPr/>
          <a:lstStyle/>
          <a:p>
            <a:pPr algn="ctr">
              <a:defRPr/>
            </a:pPr>
            <a:r>
              <a:rPr lang="es-E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 </a:t>
            </a:r>
            <a:r>
              <a:rPr lang="es-ES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numerosa de categoría especial: 2 </a:t>
            </a:r>
            <a:r>
              <a:rPr lang="es-E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puntos.</a:t>
            </a:r>
            <a:endParaRPr lang="es-ES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E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 </a:t>
            </a:r>
            <a:r>
              <a:rPr lang="es-ES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numerosa de categoría general: 1 punto.</a:t>
            </a:r>
            <a:endParaRPr lang="es-ES" altLang="es-ES" sz="4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ES" altLang="es-ES" sz="40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7826">
            <a:off x="7340411" y="546399"/>
            <a:ext cx="1219467" cy="170688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07505" y="188913"/>
            <a:ext cx="7023546" cy="1785937"/>
          </a:xfrm>
        </p:spPr>
        <p:txBody>
          <a:bodyPr/>
          <a:lstStyle/>
          <a:p>
            <a:pPr>
              <a:defRPr/>
            </a:pPr>
            <a:r>
              <a:rPr lang="es-ES" altLang="es-ES" sz="5400" b="1" u="sng" dirty="0" smtClean="0">
                <a:solidFill>
                  <a:srgbClr val="002060"/>
                </a:solidFill>
              </a:rPr>
              <a:t>5. Acogimiento familiar.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s-ES" sz="40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Situación </a:t>
            </a:r>
            <a:r>
              <a:rPr lang="es-ES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de acogimiento familiar del alumno o la alumna: </a:t>
            </a:r>
            <a:r>
              <a:rPr lang="es-ES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  <a:endParaRPr lang="es-ES" altLang="es-ES" sz="4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73530">
            <a:off x="7332476" y="4751316"/>
            <a:ext cx="1296860" cy="1815209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23554" name="Rectangle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s-ES" altLang="es-ES" sz="4000" b="1" u="sng" dirty="0">
                <a:solidFill>
                  <a:srgbClr val="002060"/>
                </a:solidFill>
              </a:rPr>
              <a:t>6</a:t>
            </a:r>
            <a:r>
              <a:rPr lang="es-ES" altLang="es-ES" sz="4000" b="1" u="sng" dirty="0" smtClean="0">
                <a:solidFill>
                  <a:srgbClr val="002060"/>
                </a:solidFill>
              </a:rPr>
              <a:t>. Rentas anuales de la unidad familiar *</a:t>
            </a:r>
            <a:br>
              <a:rPr lang="es-ES" altLang="es-ES" sz="4000" b="1" u="sng" dirty="0" smtClean="0">
                <a:solidFill>
                  <a:srgbClr val="002060"/>
                </a:solidFill>
              </a:rPr>
            </a:br>
            <a:r>
              <a:rPr lang="es-ES" altLang="es-ES" sz="4000" b="1" dirty="0" smtClean="0">
                <a:solidFill>
                  <a:srgbClr val="002060"/>
                </a:solidFill>
              </a:rPr>
              <a:t>(máximo 1 punto).</a:t>
            </a:r>
          </a:p>
        </p:txBody>
      </p:sp>
      <p:sp>
        <p:nvSpPr>
          <p:cNvPr id="6" name="5 Elipse"/>
          <p:cNvSpPr/>
          <p:nvPr/>
        </p:nvSpPr>
        <p:spPr>
          <a:xfrm>
            <a:off x="971600" y="3429001"/>
            <a:ext cx="8064896" cy="318616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han presentado Declaración de la Renta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2018: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Suma de las  casillas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435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(Base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imponible general) y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460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(Base imponible del ahorro).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no se ha presentado Declaración de la Renta en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2018: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Se realizarán las siguientes operaciones en las cuantías imputadas en el Certificado Tributario de IRPF de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2018,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expedido por la Agencia Tributaria: Rendimientos íntegros del trabajo + Rendimientos del capital mobiliario + Ganancias patrimoniales sometidas a retención - Gastos deducibles de estos rendimientos conforme a la normativa tributaria.</a:t>
            </a:r>
          </a:p>
          <a:p>
            <a:pPr algn="ctr" eaLnBrk="1" hangingPunct="1">
              <a:defRPr/>
            </a:pPr>
            <a:endParaRPr lang="es-ES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23528" y="1417638"/>
            <a:ext cx="871296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igual o inferior al IPREM 2018 (7.519,59 €/año): </a:t>
            </a:r>
            <a:r>
              <a:rPr lang="es-ES" altLang="es-ES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6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no superen el doble del IPREM 2018 (15,039,18 </a:t>
            </a:r>
            <a:r>
              <a:rPr lang="es-ES" altLang="es-ES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€/año): </a:t>
            </a:r>
            <a:r>
              <a:rPr lang="es-ES" altLang="es-ES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0,5 </a:t>
            </a:r>
            <a:r>
              <a:rPr lang="es-ES" altLang="es-ES" sz="26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6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superior al doble del IPREM 2018: </a:t>
            </a:r>
            <a:r>
              <a:rPr lang="es-ES" altLang="es-ES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ES" sz="2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ES" sz="26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550652" y="4618827"/>
            <a:ext cx="1206157" cy="168825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s-ES" altLang="es-ES" sz="5400" b="1" u="sng" dirty="0" smtClean="0">
                <a:solidFill>
                  <a:srgbClr val="002060"/>
                </a:solidFill>
              </a:rPr>
              <a:t>7. Expediente académico</a:t>
            </a:r>
            <a:br>
              <a:rPr lang="es-ES" altLang="es-ES" sz="5400" b="1" u="sng" dirty="0" smtClean="0">
                <a:solidFill>
                  <a:srgbClr val="002060"/>
                </a:solidFill>
              </a:rPr>
            </a:br>
            <a:r>
              <a:rPr lang="es-ES" altLang="es-ES" sz="4000" dirty="0" smtClean="0">
                <a:solidFill>
                  <a:srgbClr val="FF0000"/>
                </a:solidFill>
              </a:rPr>
              <a:t>(Solo para Bachillerato)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323850" y="3284984"/>
            <a:ext cx="6767513" cy="33115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5 y 5,9: 1 punto.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6 y 6,9: 2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7 y 7,9: 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8 y 8,9: 4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9 y 10: 5 puntos.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838364"/>
            <a:ext cx="8496622" cy="830997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Nota media de 1º a 3º de ESO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163">
            <a:off x="7235989" y="4390712"/>
            <a:ext cx="1441707" cy="201795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425575"/>
          </a:xfrm>
        </p:spPr>
        <p:txBody>
          <a:bodyPr/>
          <a:lstStyle/>
          <a:p>
            <a:pPr>
              <a:defRPr/>
            </a:pPr>
            <a:r>
              <a:rPr lang="es-ES" altLang="es-ES" sz="4800" b="1" dirty="0" smtClean="0">
                <a:solidFill>
                  <a:srgbClr val="002060"/>
                </a:solidFill>
              </a:rPr>
              <a:t>CRITERIOS DE DESEMPATE</a:t>
            </a:r>
            <a:br>
              <a:rPr lang="es-ES" altLang="es-ES" sz="4800" b="1" dirty="0" smtClean="0">
                <a:solidFill>
                  <a:srgbClr val="002060"/>
                </a:solidFill>
              </a:rPr>
            </a:br>
            <a:r>
              <a:rPr lang="es-ES" altLang="es-ES" sz="4000" b="1" dirty="0" smtClean="0">
                <a:solidFill>
                  <a:srgbClr val="002060"/>
                </a:solidFill>
              </a:rPr>
              <a:t>(a igualdad de puntos).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45108" y="1700213"/>
            <a:ext cx="8727816" cy="504115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Hermanos matriculados o hermanas matriculadas en el centro.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Mayor 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puntuación, por este orden, en: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Proximidad al centro del domicilio familiar, o del lugar de trabajo.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Existencia de padres, madres, tutores o tutoras legales que trabajen en el centro.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Discapacidad en el alumno, alumna, padres, madres, tutores o tutoras legales, hermanos o hermanas.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Condición legal de familia numerosa.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Situación de acogimiento familiar del alumno o alumna.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Rentas anuales de la unidad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familiar.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Expediente académico, en el caso de Bachillerato.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3. Número aleatorio de solicitud (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sorteo </a:t>
            </a:r>
            <a:r>
              <a:rPr lang="es-ES" altLang="es-ES" sz="2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23 </a:t>
            </a:r>
            <a:r>
              <a:rPr lang="es-ES" altLang="es-ES" sz="22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de abril de </a:t>
            </a:r>
            <a:r>
              <a:rPr lang="es-ES" altLang="es-ES" sz="2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746">
            <a:off x="7363758" y="4319887"/>
            <a:ext cx="1441707" cy="201795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14997" y="67486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CÓMO REALIZAR SOLICITUDES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27" y="6224066"/>
            <a:ext cx="9143998" cy="61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3262" y="1052736"/>
            <a:ext cx="9117476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3262" y="2007999"/>
            <a:ext cx="9117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002060"/>
                </a:solidFill>
              </a:rPr>
              <a:t>Se accede a </a:t>
            </a:r>
            <a:r>
              <a:rPr lang="es-ES_tradnl" sz="2800" dirty="0" smtClean="0">
                <a:solidFill>
                  <a:srgbClr val="002060"/>
                </a:solidFill>
              </a:rPr>
              <a:t>Papás 2.0 por </a:t>
            </a:r>
            <a:r>
              <a:rPr lang="es-ES_tradnl" sz="2800" dirty="0">
                <a:solidFill>
                  <a:srgbClr val="002060"/>
                </a:solidFill>
              </a:rPr>
              <a:t>el siguiente enlace:</a:t>
            </a:r>
          </a:p>
          <a:p>
            <a:endParaRPr lang="es-ES_tradnl" sz="2000" dirty="0">
              <a:solidFill>
                <a:srgbClr val="002060"/>
              </a:solidFill>
            </a:endParaRPr>
          </a:p>
          <a:p>
            <a:pPr algn="ctr"/>
            <a:r>
              <a:rPr lang="es-ES_tradnl" sz="2800" dirty="0" smtClean="0">
                <a:hlinkClick r:id="rId4"/>
              </a:rPr>
              <a:t>https://papas.jccm.es</a:t>
            </a:r>
            <a:endParaRPr lang="es-ES_tradnl" sz="2800" dirty="0" smtClean="0"/>
          </a:p>
          <a:p>
            <a:endParaRPr lang="es-ES_tradnl" sz="2000" dirty="0"/>
          </a:p>
          <a:p>
            <a:r>
              <a:rPr lang="es-ES_tradnl" sz="2800" dirty="0">
                <a:solidFill>
                  <a:srgbClr val="002060"/>
                </a:solidFill>
              </a:rPr>
              <a:t>Para más información sobre acceso o recuperación de contraseñas </a:t>
            </a:r>
            <a:r>
              <a:rPr lang="es-ES" sz="2800" dirty="0" smtClean="0">
                <a:solidFill>
                  <a:srgbClr val="002060"/>
                </a:solidFill>
              </a:rPr>
              <a:t>en </a:t>
            </a:r>
            <a:r>
              <a:rPr lang="es-ES" sz="2800" dirty="0">
                <a:solidFill>
                  <a:srgbClr val="002060"/>
                </a:solidFill>
              </a:rPr>
              <a:t>el Portal de Educación puede consultar </a:t>
            </a:r>
            <a:endParaRPr lang="es-ES" sz="2800" dirty="0" smtClean="0">
              <a:solidFill>
                <a:srgbClr val="002060"/>
              </a:solidFill>
            </a:endParaRPr>
          </a:p>
          <a:p>
            <a:pPr algn="ctr"/>
            <a:r>
              <a:rPr lang="es-ES" sz="2800" u="sng" dirty="0" smtClean="0">
                <a:hlinkClick r:id="rId5"/>
              </a:rPr>
              <a:t>cómo </a:t>
            </a:r>
            <a:r>
              <a:rPr lang="es-ES" sz="2800" u="sng" dirty="0">
                <a:hlinkClick r:id="rId5"/>
              </a:rPr>
              <a:t>acceder a </a:t>
            </a:r>
            <a:r>
              <a:rPr lang="es-ES" sz="2800" u="sng" dirty="0" smtClean="0">
                <a:hlinkClick r:id="rId5"/>
              </a:rPr>
              <a:t>Papás</a:t>
            </a:r>
            <a:r>
              <a:rPr lang="es-ES" sz="2800" dirty="0"/>
              <a:t>  (</a:t>
            </a:r>
            <a:r>
              <a:rPr lang="es-ES" sz="2800" u="sng" dirty="0">
                <a:hlinkClick r:id="rId5"/>
              </a:rPr>
              <a:t>https://goo.gl/CEyj5e</a:t>
            </a:r>
            <a:r>
              <a:rPr lang="es-ES" sz="2800" dirty="0" smtClean="0"/>
              <a:t>)</a:t>
            </a:r>
          </a:p>
          <a:p>
            <a:pPr algn="ctr"/>
            <a:endParaRPr lang="es-ES_tradnl" sz="2800" dirty="0"/>
          </a:p>
          <a:p>
            <a:r>
              <a:rPr lang="es-ES_tradnl" sz="2000" b="1" u="sng" dirty="0" smtClean="0">
                <a:solidFill>
                  <a:srgbClr val="002060"/>
                </a:solidFill>
              </a:rPr>
              <a:t>NOTA</a:t>
            </a:r>
            <a:r>
              <a:rPr lang="es-ES_tradnl" sz="2000" b="1" dirty="0" smtClean="0">
                <a:solidFill>
                  <a:srgbClr val="002060"/>
                </a:solidFill>
              </a:rPr>
              <a:t>: </a:t>
            </a:r>
            <a:r>
              <a:rPr lang="es-ES" sz="2000" b="1" dirty="0" smtClean="0">
                <a:solidFill>
                  <a:srgbClr val="002060"/>
                </a:solidFill>
              </a:rPr>
              <a:t>En las siguientes diapositivas aparece “Solicitud de admisión en E. Infantil, E. Primaria y E.S.O.” pero el procedimiento es el mismo en Bachillerato.</a:t>
            </a:r>
          </a:p>
          <a:p>
            <a:pPr algn="ctr"/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333887" y="546154"/>
            <a:ext cx="1037395" cy="145203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pic>
        <p:nvPicPr>
          <p:cNvPr id="9" name="Imagen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378"/>
            <a:ext cx="8820472" cy="6846622"/>
          </a:xfrm>
          <a:prstGeom prst="rect">
            <a:avLst/>
          </a:prstGeom>
        </p:spPr>
      </p:pic>
      <p:pic>
        <p:nvPicPr>
          <p:cNvPr id="2" name="Imagen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864096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21096" y="0"/>
            <a:ext cx="9165096" cy="5486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6309320"/>
            <a:ext cx="9144000" cy="5600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4499992" y="4005064"/>
            <a:ext cx="0" cy="172819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172643" y="5533110"/>
            <a:ext cx="52565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Después de entrar en Papás pinchamos </a:t>
            </a:r>
            <a:r>
              <a:rPr lang="es-ES" sz="1800" dirty="0"/>
              <a:t>en “Secretaría Virtual” para acceder.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5291">
            <a:off x="368874" y="4442173"/>
            <a:ext cx="1212031" cy="1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060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1096" y="0"/>
            <a:ext cx="916509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563888" y="1051232"/>
            <a:ext cx="1368152" cy="145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-34484" y="6597351"/>
            <a:ext cx="9165096" cy="29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99592" y="4670722"/>
            <a:ext cx="579613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Hacemos clic en </a:t>
            </a:r>
            <a:r>
              <a:rPr lang="es-ES" sz="2800" dirty="0" smtClean="0"/>
              <a:t>nuestra </a:t>
            </a:r>
            <a:r>
              <a:rPr lang="es-ES" sz="2800" dirty="0"/>
              <a:t>convocatoria y ya nos salen los posibles solicitantes</a:t>
            </a:r>
            <a:r>
              <a:rPr lang="es-ES" sz="2800" dirty="0" smtClean="0">
                <a:solidFill>
                  <a:srgbClr val="002060"/>
                </a:solidFill>
              </a:rPr>
              <a:t>.</a:t>
            </a:r>
            <a:endParaRPr lang="es-ES" sz="1800" dirty="0">
              <a:solidFill>
                <a:srgbClr val="002060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156176" y="3789040"/>
            <a:ext cx="0" cy="772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325090" y="3528049"/>
            <a:ext cx="432048" cy="35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5757138" y="3789040"/>
            <a:ext cx="3990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errar llave 21"/>
          <p:cNvSpPr/>
          <p:nvPr/>
        </p:nvSpPr>
        <p:spPr>
          <a:xfrm>
            <a:off x="5325089" y="3458803"/>
            <a:ext cx="178000" cy="66709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5092"/>
            <a:ext cx="9130611" cy="386548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75656" y="3476835"/>
            <a:ext cx="13681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" b="1" dirty="0" smtClean="0">
                <a:solidFill>
                  <a:schemeClr val="accent5">
                    <a:lumMod val="75000"/>
                  </a:schemeClr>
                </a:solidFill>
              </a:rPr>
              <a:t>2020-2021</a:t>
            </a:r>
            <a:endParaRPr lang="es-ES" sz="6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90160" y="3789040"/>
            <a:ext cx="13681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" b="1" dirty="0" smtClean="0">
                <a:solidFill>
                  <a:schemeClr val="accent5">
                    <a:lumMod val="75000"/>
                  </a:schemeClr>
                </a:solidFill>
              </a:rPr>
              <a:t>2020-2021</a:t>
            </a:r>
            <a:endParaRPr lang="es-ES" sz="6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1725">
            <a:off x="7087105" y="4332446"/>
            <a:ext cx="1442258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5982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63713" y="1323648"/>
            <a:ext cx="7235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Decreto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1/2017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de 10 de enero de 2017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Orden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5/2017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de 19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enero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(DOCM de 30 de enero)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desarrollo del Decreto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Orden de 1/2020 de 9 de enero, que modifica la Orden 5/5017. (DOCM 16 de enero).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419475" y="309563"/>
            <a:ext cx="35646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Normativa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3850" y="3258612"/>
            <a:ext cx="85693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Resolución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14 de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enero de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2020,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por la que se publica la convocatoria de admisión de alumnado para el curso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2020/21.</a:t>
            </a: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2400" b="1" dirty="0">
              <a:solidFill>
                <a:srgbClr val="7030A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Instrucciones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sobre el proceso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2060"/>
              </a:buClr>
              <a:defRPr/>
            </a:pP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Resoluciones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de las personas titulares de cada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Delegación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Provincial sobre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áreas de influencia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centros adscritos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y reserva de puestos escolares vacantes para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Alumnos de Inclusión Educativa.</a:t>
            </a:r>
            <a:endParaRPr lang="es-ES" altLang="es-ES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 eaLnBrk="1" hangingPunct="1">
              <a:buClr>
                <a:schemeClr val="bg1">
                  <a:lumMod val="50000"/>
                </a:schemeClr>
              </a:buClr>
              <a:tabLst>
                <a:tab pos="457200" algn="l"/>
              </a:tabLs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5217">
            <a:off x="320605" y="448232"/>
            <a:ext cx="1320881" cy="1848831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4288"/>
            <a:ext cx="9231313" cy="68437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597352"/>
            <a:ext cx="923131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23034"/>
            <a:ext cx="9231313" cy="6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708822" y="2823504"/>
            <a:ext cx="6535586" cy="17028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708822" y="3023055"/>
            <a:ext cx="6535586" cy="17028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709153" y="3222607"/>
            <a:ext cx="6535586" cy="17028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725065" y="5274919"/>
            <a:ext cx="554461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Si nuestro/a hijo/a no está escolarizado/a, pulsamos sobre el botón del “muñeco” de la parte superior izquierda.</a:t>
            </a:r>
            <a:endParaRPr lang="es-ES" sz="1800" dirty="0">
              <a:solidFill>
                <a:srgbClr val="00206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7092280" y="1628800"/>
            <a:ext cx="1584176" cy="352839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491880" y="941477"/>
            <a:ext cx="1584176" cy="1275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703766" y="2623952"/>
            <a:ext cx="2796225" cy="13580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6095">
            <a:off x="7672340" y="4597049"/>
            <a:ext cx="1162093" cy="162657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561856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9552" y="3717032"/>
            <a:ext cx="742641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Aparece ya la pantalla en la </a:t>
            </a:r>
            <a:r>
              <a:rPr lang="es-ES" sz="2400" dirty="0" smtClean="0">
                <a:solidFill>
                  <a:srgbClr val="002060"/>
                </a:solidFill>
              </a:rPr>
              <a:t>que, si no estuviesen rellenados, </a:t>
            </a:r>
            <a:r>
              <a:rPr lang="es-ES" sz="2400" dirty="0">
                <a:solidFill>
                  <a:srgbClr val="002060"/>
                </a:solidFill>
              </a:rPr>
              <a:t>debemos ir cumplimentando todos nuestros datos. </a:t>
            </a:r>
            <a:endParaRPr lang="es-ES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dirty="0" smtClean="0">
                <a:solidFill>
                  <a:srgbClr val="002060"/>
                </a:solidFill>
              </a:rPr>
              <a:t>En ella aparece una barra de progreso que nos indica qué parte de la solicitud se ha rellenado. </a:t>
            </a:r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-53926"/>
            <a:ext cx="9231313" cy="6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0" name="Picture 2" descr="cid:part7.4C8A86B5.46E788E7@jccm.e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55" y="116632"/>
            <a:ext cx="8618801" cy="31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4745">
            <a:off x="7581402" y="4877089"/>
            <a:ext cx="1131950" cy="15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63089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561856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82730" y="3657886"/>
            <a:ext cx="7426412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002060"/>
                </a:solidFill>
              </a:rPr>
              <a:t>En </a:t>
            </a:r>
            <a:r>
              <a:rPr lang="es-ES" sz="2200" dirty="0">
                <a:solidFill>
                  <a:srgbClr val="002060"/>
                </a:solidFill>
              </a:rPr>
              <a:t>el apartado “</a:t>
            </a:r>
            <a:r>
              <a:rPr lang="es-ES" sz="2200" i="1" dirty="0">
                <a:solidFill>
                  <a:srgbClr val="002060"/>
                </a:solidFill>
              </a:rPr>
              <a:t>Solicita que se admita al alumno o alumna que se cita en uno de los siguientes centros, por orden de prioridad</a:t>
            </a:r>
            <a:r>
              <a:rPr lang="es-ES" sz="2200" dirty="0">
                <a:solidFill>
                  <a:srgbClr val="002060"/>
                </a:solidFill>
              </a:rPr>
              <a:t>” indicaremos los centros educativos deseados por orden de </a:t>
            </a:r>
            <a:r>
              <a:rPr lang="es-ES" sz="2200" dirty="0" smtClean="0">
                <a:solidFill>
                  <a:srgbClr val="002060"/>
                </a:solidFill>
              </a:rPr>
              <a:t>preferencia</a:t>
            </a:r>
            <a:r>
              <a:rPr lang="es-ES" sz="2200" dirty="0" smtClean="0"/>
              <a:t>.</a:t>
            </a:r>
          </a:p>
          <a:p>
            <a:endParaRPr lang="es-ES" sz="2400" dirty="0" smtClean="0"/>
          </a:p>
          <a:p>
            <a:r>
              <a:rPr lang="es-ES" sz="1600" dirty="0"/>
              <a:t>Se pueden consultar los centros de interés según la zona educativa en el portal de Educación, para el caso de localidades en que exista más de una zona educativa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_tradnl" sz="2200" dirty="0">
                <a:solidFill>
                  <a:srgbClr val="002060"/>
                </a:solidFill>
              </a:rPr>
              <a:t>Se completan el resto de apartados.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642" y="-8565"/>
            <a:ext cx="9135836" cy="6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75528" cy="31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32240" y="651605"/>
            <a:ext cx="18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Educación Secundaria Obligatoria:</a:t>
            </a:r>
            <a:endParaRPr lang="es-ES" sz="7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3" y="971308"/>
            <a:ext cx="1074353" cy="6574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1921">
            <a:off x="7696709" y="5099655"/>
            <a:ext cx="1029711" cy="14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844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14288"/>
            <a:ext cx="9144000" cy="6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67184" y="5126084"/>
            <a:ext cx="8496944" cy="1600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/>
              <a:t>Para aquellos datos que no se autorice a hacer la comprobación </a:t>
            </a:r>
            <a:r>
              <a:rPr lang="es-ES" sz="1400" b="1" dirty="0"/>
              <a:t>es necesario adjuntar la documentación oportuna que justifique los criterios alegados en la solicitud, para ello se pulsa donde pone “Examinar” de modo que se acceda a la carpeta de su ordenador en la que está el documento justificativo y se adjunta. Los documentos a adjuntar deberán tener formato PDF, con un máximo de 5 MB y en el nombre únicamente letras, números y el </a:t>
            </a:r>
            <a:r>
              <a:rPr lang="es-ES" sz="1400" b="1" dirty="0" err="1" smtClean="0"/>
              <a:t>guión</a:t>
            </a:r>
            <a:r>
              <a:rPr lang="es-ES" sz="1400" b="1" dirty="0" smtClean="0"/>
              <a:t> alto. </a:t>
            </a:r>
            <a:r>
              <a:rPr lang="es-ES" sz="1400" dirty="0" smtClean="0"/>
              <a:t>(En </a:t>
            </a:r>
            <a:r>
              <a:rPr lang="es-ES" sz="1400" dirty="0"/>
              <a:t>caso de no adjuntar la documentación de manera telemática, se deberá aportar de manera presencial en la Secretaria del centro solicitado como 1ª </a:t>
            </a:r>
            <a:r>
              <a:rPr lang="es-ES" sz="1400" dirty="0" smtClean="0"/>
              <a:t>opción).</a:t>
            </a:r>
            <a:endParaRPr lang="es-E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914"/>
            <a:ext cx="8892480" cy="444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80428">
            <a:off x="8062802" y="226901"/>
            <a:ext cx="656609" cy="9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28611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0" y="14288"/>
            <a:ext cx="9231313" cy="6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609" y="657824"/>
            <a:ext cx="8300823" cy="55923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14314" y="6256747"/>
            <a:ext cx="396044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27940"/>
            <a:r>
              <a:rPr lang="es-ES" sz="1400" b="1" dirty="0" smtClean="0">
                <a:solidFill>
                  <a:srgbClr val="002060"/>
                </a:solidFill>
              </a:rPr>
              <a:t>Al terminar se pincha en la opción de firma.</a:t>
            </a:r>
            <a:endParaRPr lang="es-ES" sz="1400" b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8098">
            <a:off x="8042208" y="1126769"/>
            <a:ext cx="923762" cy="129298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4145174"/>
            <a:ext cx="8526486" cy="1986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cto de flecha 8"/>
          <p:cNvCxnSpPr/>
          <p:nvPr/>
        </p:nvCxnSpPr>
        <p:spPr>
          <a:xfrm flipV="1">
            <a:off x="5148064" y="836712"/>
            <a:ext cx="2880320" cy="56032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1725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8" y="19777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795897"/>
            <a:ext cx="9155765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27940"/>
            <a:r>
              <a:rPr lang="es-ES" sz="1600" b="1" dirty="0" smtClean="0">
                <a:solidFill>
                  <a:srgbClr val="002060"/>
                </a:solidFill>
              </a:rPr>
              <a:t>Únicamente en los casos que contempla la normativa para que la solicitud solo pueda ser firmada por uno de los progenitores/as o tutores/as legales, la persona firmante deberá rellenar la declaración adjuntando </a:t>
            </a:r>
            <a:r>
              <a:rPr lang="es-ES" sz="1600" b="1" dirty="0">
                <a:solidFill>
                  <a:srgbClr val="002060"/>
                </a:solidFill>
              </a:rPr>
              <a:t>la documentación </a:t>
            </a:r>
            <a:r>
              <a:rPr lang="es-ES" sz="1600" b="1" dirty="0" smtClean="0">
                <a:solidFill>
                  <a:srgbClr val="002060"/>
                </a:solidFill>
              </a:rPr>
              <a:t>responsable que </a:t>
            </a:r>
            <a:r>
              <a:rPr lang="es-ES" sz="1600" b="1" dirty="0">
                <a:solidFill>
                  <a:srgbClr val="002060"/>
                </a:solidFill>
              </a:rPr>
              <a:t>justifique </a:t>
            </a:r>
            <a:r>
              <a:rPr lang="es-ES" sz="1600" b="1" dirty="0" smtClean="0">
                <a:solidFill>
                  <a:srgbClr val="002060"/>
                </a:solidFill>
              </a:rPr>
              <a:t>la razón de por qué se da esta situación. Para </a:t>
            </a:r>
            <a:r>
              <a:rPr lang="es-ES" sz="1600" b="1" dirty="0">
                <a:solidFill>
                  <a:srgbClr val="002060"/>
                </a:solidFill>
              </a:rPr>
              <a:t>ello se pulsa donde pone “Examinar” de modo que se acceda a la carpeta de su ordenador en la que está el documento justificativo y se adjunta. Los documentos a adjuntar deberán tener formato PDF, un máximo de 5 MB y en el nombre únicamente letras, números y el </a:t>
            </a:r>
            <a:r>
              <a:rPr lang="es-ES" sz="1600" b="1" dirty="0" smtClean="0">
                <a:solidFill>
                  <a:srgbClr val="002060"/>
                </a:solidFill>
              </a:rPr>
              <a:t>guion </a:t>
            </a:r>
            <a:r>
              <a:rPr lang="es-ES" sz="1600" b="1" dirty="0">
                <a:solidFill>
                  <a:srgbClr val="002060"/>
                </a:solidFill>
              </a:rPr>
              <a:t>alto</a:t>
            </a:r>
            <a:r>
              <a:rPr lang="es-ES" sz="1600" b="1" dirty="0" smtClean="0">
                <a:solidFill>
                  <a:srgbClr val="002060"/>
                </a:solidFill>
              </a:rPr>
              <a:t>. Después se firma y se continúa el proceso de la misma forma.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4604" y="0"/>
            <a:ext cx="9183358" cy="1179810"/>
          </a:xfrm>
          <a:prstGeom prst="rect">
            <a:avLst/>
          </a:prstGeom>
          <a:solidFill>
            <a:srgbClr val="FFFF6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Deberán realizar la firma telemática </a:t>
            </a:r>
            <a:r>
              <a:rPr lang="es-ES" alt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</a:t>
            </a:r>
            <a:r>
              <a:rPr lang="es-ES" alt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DOS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progenitores/as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o los dos tutores/as legales del alumno/alumna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r>
              <a:rPr lang="es-ES_tradnl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_tradnl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Bachillerato cuando se marque, a efectos de </a:t>
            </a:r>
            <a:r>
              <a:rPr lang="es-ES_tradnl" altLang="es-ES" sz="18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baremación</a:t>
            </a:r>
            <a:r>
              <a:rPr lang="es-ES_tradnl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el criterio de RENTA.</a:t>
            </a:r>
            <a:endParaRPr lang="es-ES_tradnl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69850" lvl="0" algn="ctr">
              <a:spcAft>
                <a:spcPts val="800"/>
              </a:spcAft>
            </a:pPr>
            <a:r>
              <a:rPr lang="es-ES_tradnl" altLang="es-ES" sz="28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 CASO CONTRARIO NO SE REGISTRA LA SOLICITUD</a:t>
            </a:r>
            <a:endParaRPr lang="es-ES" altLang="es-ES" sz="28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95536" y="3356992"/>
            <a:ext cx="936104" cy="1438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6876256" y="1556792"/>
            <a:ext cx="1728192" cy="3168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4573">
            <a:off x="234322" y="2977449"/>
            <a:ext cx="673471" cy="9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87754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39340" y="-45854"/>
            <a:ext cx="9183339" cy="12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0" y="6425654"/>
            <a:ext cx="9144000" cy="43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6" name="Picture 2" descr="par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1" y="2145170"/>
            <a:ext cx="8997157" cy="26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95536" y="4948328"/>
            <a:ext cx="79928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2060"/>
                </a:solidFill>
              </a:rPr>
              <a:t>A continuación es necesario pulsar el botón de firma       para continuar con el proceso de </a:t>
            </a:r>
            <a:r>
              <a:rPr lang="es-ES_tradnl" sz="3000" dirty="0" err="1" smtClean="0">
                <a:solidFill>
                  <a:srgbClr val="002060"/>
                </a:solidFill>
              </a:rPr>
              <a:t>teletramitación</a:t>
            </a:r>
            <a:r>
              <a:rPr lang="es-ES_tradnl" sz="30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99" t="9989" r="20488" b="14591"/>
          <a:stretch/>
        </p:blipFill>
        <p:spPr bwMode="auto">
          <a:xfrm>
            <a:off x="2051720" y="5444003"/>
            <a:ext cx="521377" cy="4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504" y="80162"/>
            <a:ext cx="89289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El sistema realiza ahora una serie de comprobaciones sobre nuestra solicitud. Si todo es correcto, nos muestra un resumen de la misma. Si no es así, nos avisa de ello y podemos corregir los </a:t>
            </a:r>
            <a:r>
              <a:rPr lang="es-ES" sz="2000" dirty="0" smtClean="0">
                <a:solidFill>
                  <a:srgbClr val="002060"/>
                </a:solidFill>
              </a:rPr>
              <a:t>errores.</a:t>
            </a:r>
          </a:p>
          <a:p>
            <a:pPr algn="just"/>
            <a:endParaRPr lang="es-ES" sz="2000" dirty="0" smtClean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smtClean="0">
                <a:solidFill>
                  <a:srgbClr val="002060"/>
                </a:solidFill>
              </a:rPr>
              <a:t>Cuando toda la información está correctamente introducida aparece este</a:t>
            </a:r>
          </a:p>
          <a:p>
            <a:pPr algn="ctr"/>
            <a:r>
              <a:rPr lang="es-ES_tradnl" sz="2000" dirty="0" smtClean="0">
                <a:solidFill>
                  <a:srgbClr val="002060"/>
                </a:solidFill>
              </a:rPr>
              <a:t>mensaje.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7596336" y="2492896"/>
            <a:ext cx="1152128" cy="2455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8975">
            <a:off x="8251134" y="5588612"/>
            <a:ext cx="721369" cy="10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027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pic>
        <p:nvPicPr>
          <p:cNvPr id="16" name="Imagen 15" descr="cid:part4.4085E0E0.61FABA81@jccm.es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40" y="-31158"/>
            <a:ext cx="9165740" cy="3316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recto de flecha 14"/>
          <p:cNvCxnSpPr/>
          <p:nvPr/>
        </p:nvCxnSpPr>
        <p:spPr>
          <a:xfrm flipV="1">
            <a:off x="3923928" y="836712"/>
            <a:ext cx="0" cy="1944217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635896" y="422660"/>
            <a:ext cx="1584176" cy="126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403648" y="1800396"/>
            <a:ext cx="6912767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El sistema nos recuerda que la solicitudes deben ser firmadas por los dos progenitores/as o tutores/as legales, incluidas las solicitudes de Bachillerato en las que se ha marcado el apartado de RENTA. </a:t>
            </a:r>
          </a:p>
          <a:p>
            <a:endParaRPr lang="es-ES" sz="1800" dirty="0" smtClean="0">
              <a:solidFill>
                <a:srgbClr val="002060"/>
              </a:solidFill>
            </a:endParaRPr>
          </a:p>
          <a:p>
            <a:r>
              <a:rPr lang="es-ES" sz="1800" dirty="0" smtClean="0">
                <a:solidFill>
                  <a:srgbClr val="002060"/>
                </a:solidFill>
              </a:rPr>
              <a:t>Si acepta le saldrá otra pantalla con un resumen de la solicitud con el botón para la firma con usuario y contraseña de Papás 2.0 del segundo tutor. </a:t>
            </a:r>
          </a:p>
          <a:p>
            <a:endParaRPr lang="es-ES" sz="1800" dirty="0">
              <a:solidFill>
                <a:srgbClr val="002060"/>
              </a:solidFill>
            </a:endParaRPr>
          </a:p>
          <a:p>
            <a:r>
              <a:rPr lang="es-ES" sz="1800" dirty="0" smtClean="0">
                <a:solidFill>
                  <a:srgbClr val="002060"/>
                </a:solidFill>
              </a:rPr>
              <a:t>Y si no, el segundo tutor puede firmarlo en cualquier momento entrando en Papás 2.0. Tendrá la solicitud pendiente de firma hasta completar el proceso.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0" y="6525344"/>
            <a:ext cx="9231313" cy="32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436" y="5205387"/>
            <a:ext cx="9082855" cy="1676584"/>
          </a:xfrm>
          <a:prstGeom prst="rect">
            <a:avLst/>
          </a:prstGeom>
        </p:spPr>
      </p:pic>
      <p:cxnSp>
        <p:nvCxnSpPr>
          <p:cNvPr id="29" name="Conector recto de flecha 28"/>
          <p:cNvCxnSpPr/>
          <p:nvPr/>
        </p:nvCxnSpPr>
        <p:spPr>
          <a:xfrm>
            <a:off x="8676456" y="3093057"/>
            <a:ext cx="0" cy="2950622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8100392" y="3093057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3491880" y="5493419"/>
            <a:ext cx="1512168" cy="157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1997">
            <a:off x="251658" y="516803"/>
            <a:ext cx="978036" cy="13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2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74" name="Picture 2" descr="part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94"/>
            <a:ext cx="9119345" cy="24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 flipV="1">
            <a:off x="1348550" y="2204865"/>
            <a:ext cx="343130" cy="2304255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043608" y="4005480"/>
            <a:ext cx="6912767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Finalmente, </a:t>
            </a:r>
            <a:r>
              <a:rPr lang="es-ES" sz="2800" dirty="0">
                <a:solidFill>
                  <a:srgbClr val="002060"/>
                </a:solidFill>
              </a:rPr>
              <a:t>el programa nos mostrará nuestra solicitud  </a:t>
            </a:r>
            <a:r>
              <a:rPr lang="es-ES" sz="2800" dirty="0" smtClean="0">
                <a:solidFill>
                  <a:srgbClr val="002060"/>
                </a:solidFill>
              </a:rPr>
              <a:t>tramitada correctamente, </a:t>
            </a:r>
            <a:r>
              <a:rPr lang="es-ES" sz="2800" dirty="0">
                <a:solidFill>
                  <a:srgbClr val="002060"/>
                </a:solidFill>
              </a:rPr>
              <a:t>indicándonos </a:t>
            </a:r>
            <a:r>
              <a:rPr lang="es-ES" sz="2800" dirty="0" smtClean="0">
                <a:solidFill>
                  <a:srgbClr val="002060"/>
                </a:solidFill>
              </a:rPr>
              <a:t>cuándo se ha registrado. En la barra de progreso aparece “</a:t>
            </a:r>
            <a:r>
              <a:rPr lang="es-ES" sz="2800" i="1" dirty="0" smtClean="0">
                <a:solidFill>
                  <a:srgbClr val="002060"/>
                </a:solidFill>
              </a:rPr>
              <a:t>Su solicitud ha sido presentada</a:t>
            </a:r>
            <a:r>
              <a:rPr lang="es-ES" sz="2800" dirty="0" smtClean="0">
                <a:solidFill>
                  <a:srgbClr val="002060"/>
                </a:solidFill>
              </a:rPr>
              <a:t>” y queda completada y en verde.</a:t>
            </a:r>
            <a:endParaRPr lang="es-ES" sz="2800" dirty="0">
              <a:solidFill>
                <a:srgbClr val="002060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7236296" y="854231"/>
            <a:ext cx="1152128" cy="0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8388424" y="854231"/>
            <a:ext cx="0" cy="55991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020272" y="645333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8420629" y="851890"/>
            <a:ext cx="6665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900" b="1" dirty="0" smtClean="0">
                <a:solidFill>
                  <a:schemeClr val="accent5">
                    <a:lumMod val="50000"/>
                  </a:schemeClr>
                </a:solidFill>
              </a:rPr>
              <a:t>2020/21</a:t>
            </a:r>
            <a:endParaRPr lang="es-E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363152" y="312167"/>
            <a:ext cx="829247" cy="11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802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19" y="-99393"/>
            <a:ext cx="9289032" cy="742267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7504" y="2276872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 smtClean="0">
                <a:solidFill>
                  <a:schemeClr val="accent5">
                    <a:lumMod val="75000"/>
                  </a:schemeClr>
                </a:solidFill>
              </a:rPr>
              <a:t>2020/2021</a:t>
            </a:r>
            <a:endParaRPr lang="es-ES" sz="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31539" y="2708920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 smtClean="0">
                <a:solidFill>
                  <a:schemeClr val="accent5">
                    <a:lumMod val="75000"/>
                  </a:schemeClr>
                </a:solidFill>
              </a:rPr>
              <a:t>2020/2021</a:t>
            </a:r>
            <a:endParaRPr lang="es-ES" sz="7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593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92" y="-22285"/>
            <a:ext cx="9144000" cy="6880285"/>
          </a:xfrm>
          <a:prstGeom prst="rect">
            <a:avLst/>
          </a:prstGeom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8000" b="1" dirty="0" smtClean="0">
                <a:solidFill>
                  <a:srgbClr val="002060"/>
                </a:solidFill>
                <a:latin typeface="+mn-lt"/>
              </a:rPr>
              <a:t>	Plazos y fechas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129614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</a:t>
            </a: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Admisión: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Del 3 al 28 </a:t>
            </a: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febrero</a:t>
            </a: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3608" y="4149080"/>
            <a:ext cx="68407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Extraordinario: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 partir del 24 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junio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3608" y="58772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</a:rPr>
              <a:t>Desde el 1 de marzo hasta el 23 de Junio NO habrá posibilidad de registro de solicitudes.</a:t>
            </a:r>
            <a:endParaRPr lang="es-ES" sz="2400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0311">
            <a:off x="287104" y="482153"/>
            <a:ext cx="1166277" cy="163243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179"/>
            <a:ext cx="9169110" cy="68991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9632" y="40466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b="1" dirty="0" smtClean="0">
                <a:solidFill>
                  <a:srgbClr val="FF0000"/>
                </a:solidFill>
              </a:rPr>
              <a:t>RENUNCIA AL PROCESO DE ADMISIÓN</a:t>
            </a:r>
            <a:endParaRPr lang="es-ES" altLang="es-ES" sz="1100" b="1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4497675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Hasta el día </a:t>
            </a:r>
            <a:r>
              <a:rPr lang="es-ES" b="1" u="sng" dirty="0" smtClean="0">
                <a:solidFill>
                  <a:srgbClr val="7030A0"/>
                </a:solidFill>
              </a:rPr>
              <a:t>3 de junio </a:t>
            </a:r>
            <a:r>
              <a:rPr lang="es-ES" b="1" dirty="0" smtClean="0">
                <a:solidFill>
                  <a:srgbClr val="7030A0"/>
                </a:solidFill>
              </a:rPr>
              <a:t>de 2020 – </a:t>
            </a:r>
            <a:r>
              <a:rPr lang="es-ES" sz="3200" b="1" dirty="0" smtClean="0">
                <a:solidFill>
                  <a:srgbClr val="7030A0"/>
                </a:solidFill>
              </a:rPr>
              <a:t>por Papás</a:t>
            </a:r>
            <a:endParaRPr lang="es-ES" sz="3200" b="1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2159899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Alumnado que solicitó cambio de centro y quiere permanecer en </a:t>
            </a:r>
          </a:p>
          <a:p>
            <a:pPr algn="ctr"/>
            <a:r>
              <a:rPr lang="es-ES" dirty="0" smtClean="0"/>
              <a:t>su centro de procedencia.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9613">
            <a:off x="7826934" y="5035199"/>
            <a:ext cx="1122980" cy="15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3231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51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544" y="332656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b="1" u="sng" dirty="0" smtClean="0">
                <a:solidFill>
                  <a:srgbClr val="002060"/>
                </a:solidFill>
              </a:rPr>
              <a:t>LISTAS DE ESPERA </a:t>
            </a:r>
          </a:p>
          <a:p>
            <a:endParaRPr lang="es-ES" altLang="es-ES" sz="1600" b="1" u="sng" dirty="0" smtClean="0">
              <a:solidFill>
                <a:srgbClr val="002060"/>
              </a:solidFill>
            </a:endParaRPr>
          </a:p>
          <a:p>
            <a:r>
              <a:rPr lang="es-ES" altLang="es-ES" sz="2000" b="1" dirty="0">
                <a:solidFill>
                  <a:srgbClr val="0C68B4"/>
                </a:solidFill>
              </a:rPr>
              <a:t>O</a:t>
            </a:r>
            <a:r>
              <a:rPr lang="es-ES" altLang="es-ES" sz="2000" b="1" dirty="0" smtClean="0">
                <a:solidFill>
                  <a:srgbClr val="0C68B4"/>
                </a:solidFill>
              </a:rPr>
              <a:t>ferta de vacantes resultantes 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– 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sólo para el alumnado que ha participado en el proceso de admisión, incluidos los alumnos/as de Inclusión Educativa y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:</a:t>
            </a:r>
            <a:endParaRPr lang="es-ES" altLang="es-ES" sz="2000" b="1" u="sng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26975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</a:rPr>
              <a:t>N</a:t>
            </a:r>
            <a:r>
              <a:rPr lang="es-ES" sz="2400" dirty="0" smtClean="0">
                <a:solidFill>
                  <a:srgbClr val="002060"/>
                </a:solidFill>
              </a:rPr>
              <a:t>o </a:t>
            </a:r>
            <a:r>
              <a:rPr lang="es-ES" sz="2400" dirty="0">
                <a:solidFill>
                  <a:srgbClr val="002060"/>
                </a:solidFill>
              </a:rPr>
              <a:t>hubieran obtenido plaza en un centro de su </a:t>
            </a:r>
            <a:r>
              <a:rPr lang="es-ES" sz="2400" dirty="0" smtClean="0">
                <a:solidFill>
                  <a:srgbClr val="002060"/>
                </a:solidFill>
              </a:rPr>
              <a:t>elección.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</a:rPr>
              <a:t>H</a:t>
            </a:r>
            <a:r>
              <a:rPr lang="es-ES" sz="2400" dirty="0" smtClean="0">
                <a:solidFill>
                  <a:srgbClr val="002060"/>
                </a:solidFill>
              </a:rPr>
              <a:t>ermanos </a:t>
            </a:r>
            <a:r>
              <a:rPr lang="es-ES" sz="2400" dirty="0">
                <a:solidFill>
                  <a:srgbClr val="002060"/>
                </a:solidFill>
              </a:rPr>
              <a:t>o hermanas que se escolaricen por primera vez en la localidad y soliciten ser </a:t>
            </a:r>
            <a:r>
              <a:rPr lang="es-ES" sz="2400" dirty="0" smtClean="0">
                <a:solidFill>
                  <a:srgbClr val="002060"/>
                </a:solidFill>
              </a:rPr>
              <a:t>agrupados </a:t>
            </a:r>
            <a:r>
              <a:rPr lang="es-ES" sz="2400" dirty="0">
                <a:solidFill>
                  <a:srgbClr val="002060"/>
                </a:solidFill>
              </a:rPr>
              <a:t>en un </a:t>
            </a:r>
            <a:r>
              <a:rPr lang="es-ES" sz="2400" dirty="0" smtClean="0">
                <a:solidFill>
                  <a:srgbClr val="002060"/>
                </a:solidFill>
              </a:rPr>
              <a:t>centro. 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400" dirty="0" smtClean="0">
                <a:solidFill>
                  <a:srgbClr val="002060"/>
                </a:solidFill>
              </a:rPr>
              <a:t>El </a:t>
            </a:r>
            <a:r>
              <a:rPr lang="es-ES" sz="2400" dirty="0">
                <a:solidFill>
                  <a:srgbClr val="002060"/>
                </a:solidFill>
              </a:rPr>
              <a:t>alumnado que pueda mejorar la opción </a:t>
            </a:r>
            <a:r>
              <a:rPr lang="es-ES" sz="2400" dirty="0" smtClean="0">
                <a:solidFill>
                  <a:srgbClr val="002060"/>
                </a:solidFill>
              </a:rPr>
              <a:t>adjudicada.</a:t>
            </a: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5" y="4331222"/>
            <a:ext cx="842493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Solicitudes del </a:t>
            </a:r>
            <a:r>
              <a:rPr lang="es-ES" altLang="es-ES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16 al 23 de junio - </a:t>
            </a:r>
            <a:r>
              <a:rPr lang="es-ES" altLang="es-ES" sz="28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Por </a:t>
            </a:r>
            <a:r>
              <a:rPr lang="es-ES" altLang="es-ES" sz="28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papás</a:t>
            </a:r>
          </a:p>
          <a:p>
            <a:pPr algn="ctr"/>
            <a:r>
              <a:rPr lang="es-ES" sz="1800" b="1" dirty="0">
                <a:solidFill>
                  <a:srgbClr val="FF0000"/>
                </a:solidFill>
              </a:rPr>
              <a:t>El alumnado que, pudiendo optar a la oferta de vacantes resultantes no realiza la solicitud en plazo, no participará en este proceso y permanecerá en el/los centros adjudicados en la definitiva.</a:t>
            </a:r>
          </a:p>
          <a:p>
            <a:endParaRPr lang="es-ES" altLang="es-ES" sz="2800" b="1" u="sng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9551" y="5373216"/>
            <a:ext cx="82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b="1" u="sng" dirty="0" smtClean="0">
              <a:solidFill>
                <a:srgbClr val="7030A0"/>
              </a:solidFill>
            </a:endParaRPr>
          </a:p>
          <a:p>
            <a:r>
              <a:rPr lang="es-ES" sz="2800" b="1" u="sng" dirty="0" smtClean="0">
                <a:solidFill>
                  <a:srgbClr val="7030A0"/>
                </a:solidFill>
              </a:rPr>
              <a:t>Adjudicación telemática – 17 de julio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5971">
            <a:off x="496623" y="203406"/>
            <a:ext cx="717494" cy="10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1929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57"/>
            <a:ext cx="9144000" cy="6850743"/>
          </a:xfrm>
          <a:prstGeom prst="rect">
            <a:avLst/>
          </a:prstGeom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6984329" cy="17145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Plazo Extraordinario</a:t>
            </a:r>
            <a:r>
              <a:rPr lang="es-ES" altLang="es-ES" u="sng" dirty="0" smtClean="0">
                <a:latin typeface="Monotype Corsiva" pitchFamily="66" charset="0"/>
              </a:rPr>
              <a:t/>
            </a:r>
            <a:br>
              <a:rPr lang="es-ES" altLang="es-ES" u="sng" dirty="0" smtClean="0">
                <a:latin typeface="Monotype Corsiva" pitchFamily="66" charset="0"/>
              </a:rPr>
            </a:br>
            <a:r>
              <a:rPr lang="es-ES" altLang="es-ES" sz="4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 partir del 24 de junio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251520" y="2147144"/>
            <a:ext cx="8738052" cy="459422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de localidad.</a:t>
            </a:r>
          </a:p>
          <a:p>
            <a:pPr marL="0" indent="0" algn="just">
              <a:buNone/>
              <a:defRPr/>
            </a:pP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 </a:t>
            </a: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 en la nueva localidad o certificado laboral expedido por la empresa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</a:t>
            </a:r>
            <a:r>
              <a:rPr lang="es-ES" alt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por circunstancias que respondan a casos excepcionales, tales como violencia de género o acoso escolar.</a:t>
            </a:r>
          </a:p>
          <a:p>
            <a:pPr marL="0" indent="0" algn="just">
              <a:buNone/>
            </a:pP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Adjuntar un modelo de solicitud adicional en el que se exponga la circunstancia concurrente en su </a:t>
            </a:r>
            <a:r>
              <a:rPr lang="es-ES" alt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caso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aportando la documentación acreditativa correspondiente, para su supervisión por el Servicio Provincial de Inspección Educativa.</a:t>
            </a:r>
            <a:r>
              <a:rPr lang="es-ES" altLang="es-ES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no haya participado en el proceso de admisión y deba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escolarizarse.</a:t>
            </a:r>
          </a:p>
          <a:p>
            <a:pPr marL="0" indent="0" algn="just">
              <a:buNone/>
              <a:defRPr/>
            </a:pP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alumno/a solicitante con sus progenitores o tutores </a:t>
            </a: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legales.</a:t>
            </a:r>
            <a:endParaRPr lang="es-ES" sz="24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participó en el proceso de admisión, se le adjudicó cambio de centro y repite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curso.</a:t>
            </a: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Adjuntar </a:t>
            </a: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un modelo de Solicitud de “Expone y solicita”.</a:t>
            </a:r>
            <a:endParaRPr lang="es-ES" altLang="es-ES" sz="20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9664">
            <a:off x="7592587" y="378713"/>
            <a:ext cx="1068650" cy="149578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2" name="Rectangle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5101" cy="1282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(enero)</a:t>
            </a:r>
          </a:p>
        </p:txBody>
      </p:sp>
      <p:sp>
        <p:nvSpPr>
          <p:cNvPr id="25604" name="Text Box 16"/>
          <p:cNvSpPr txBox="1">
            <a:spLocks noChangeArrowheads="1"/>
          </p:cNvSpPr>
          <p:nvPr/>
        </p:nvSpPr>
        <p:spPr bwMode="auto">
          <a:xfrm>
            <a:off x="5285884" y="2181394"/>
            <a:ext cx="3533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de áreas de influencia y vacantes.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Constitución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de las diferentes Comisiones.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5194801" y="2181394"/>
            <a:ext cx="182165" cy="2023315"/>
          </a:xfrm>
          <a:prstGeom prst="leftBrace">
            <a:avLst>
              <a:gd name="adj1" fmla="val 106992"/>
              <a:gd name="adj2" fmla="val 4953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51743" y="50740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5071443"/>
              </p:ext>
            </p:extLst>
          </p:nvPr>
        </p:nvGraphicFramePr>
        <p:xfrm>
          <a:off x="102121" y="2705670"/>
          <a:ext cx="4501420" cy="3149776"/>
        </p:xfrm>
        <a:graphic>
          <a:graphicData uri="http://schemas.openxmlformats.org/drawingml/2006/table">
            <a:tbl>
              <a:tblPr/>
              <a:tblGrid>
                <a:gridCol w="643060">
                  <a:extLst>
                    <a:ext uri="{9D8B030D-6E8A-4147-A177-3AD203B41FA5}">
                      <a16:colId xmlns:a16="http://schemas.microsoft.com/office/drawing/2014/main" xmlns="" val="3614743607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2153486559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1213702049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740316268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4150395465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4176437431"/>
                    </a:ext>
                  </a:extLst>
                </a:gridCol>
                <a:gridCol w="643060">
                  <a:extLst>
                    <a:ext uri="{9D8B030D-6E8A-4147-A177-3AD203B41FA5}">
                      <a16:colId xmlns:a16="http://schemas.microsoft.com/office/drawing/2014/main" xmlns="" val="1868277104"/>
                    </a:ext>
                  </a:extLst>
                </a:gridCol>
              </a:tblGrid>
              <a:tr h="39372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ENERO 2020</a:t>
                      </a:r>
                      <a:endParaRPr lang="es-ES" sz="1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751858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972279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919174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279010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673230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301195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9851"/>
                  </a:ext>
                </a:extLst>
              </a:tr>
              <a:tr h="39372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Descanso de Navidad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473458"/>
                  </a:ext>
                </a:extLst>
              </a:tr>
            </a:tbl>
          </a:graphicData>
        </a:graphic>
      </p:graphicFrame>
      <p:cxnSp>
        <p:nvCxnSpPr>
          <p:cNvPr id="13" name="Conector recto de flecha 12"/>
          <p:cNvCxnSpPr/>
          <p:nvPr/>
        </p:nvCxnSpPr>
        <p:spPr>
          <a:xfrm flipV="1">
            <a:off x="1043608" y="3198168"/>
            <a:ext cx="4027886" cy="1959024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lg"/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5385">
            <a:off x="260110" y="508540"/>
            <a:ext cx="1022922" cy="14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3158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3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179"/>
            <a:ext cx="9169110" cy="6899179"/>
          </a:xfrm>
          <a:prstGeom prst="rect">
            <a:avLst/>
          </a:prstGeom>
        </p:spPr>
      </p:pic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5580063" y="1254125"/>
            <a:ext cx="3563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defRPr/>
            </a:pPr>
            <a:endParaRPr lang="es-ES" altLang="es-ES" sz="2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631" name="CuadroTexto 10"/>
          <p:cNvSpPr txBox="1">
            <a:spLocks noChangeArrowheads="1"/>
          </p:cNvSpPr>
          <p:nvPr/>
        </p:nvSpPr>
        <p:spPr bwMode="auto">
          <a:xfrm>
            <a:off x="2643332" y="5383153"/>
            <a:ext cx="4321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Último día de presentación de solicitudes</a:t>
            </a:r>
            <a:r>
              <a:rPr lang="es-ES" alt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6632" name="CuadroTexto 12"/>
          <p:cNvSpPr txBox="1">
            <a:spLocks noChangeArrowheads="1"/>
          </p:cNvSpPr>
          <p:nvPr/>
        </p:nvSpPr>
        <p:spPr bwMode="auto">
          <a:xfrm>
            <a:off x="5122450" y="1873155"/>
            <a:ext cx="34020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Comienzo del plazo de presentación de </a:t>
            </a:r>
            <a:r>
              <a:rPr lang="es-ES" altLang="es-E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solicitudes.</a:t>
            </a:r>
            <a:endParaRPr lang="es-ES" altLang="es-E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5101" cy="1282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(febrero)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03110" y="4980878"/>
            <a:ext cx="547314" cy="210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477813"/>
              </p:ext>
            </p:extLst>
          </p:nvPr>
        </p:nvGraphicFramePr>
        <p:xfrm>
          <a:off x="395536" y="2132855"/>
          <a:ext cx="4248475" cy="2994768"/>
        </p:xfrm>
        <a:graphic>
          <a:graphicData uri="http://schemas.openxmlformats.org/drawingml/2006/table">
            <a:tbl>
              <a:tblPr/>
              <a:tblGrid>
                <a:gridCol w="606925">
                  <a:extLst>
                    <a:ext uri="{9D8B030D-6E8A-4147-A177-3AD203B41FA5}">
                      <a16:colId xmlns:a16="http://schemas.microsoft.com/office/drawing/2014/main" xmlns="" val="2341875775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1672075157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3461040780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3022121584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74260375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938805694"/>
                    </a:ext>
                  </a:extLst>
                </a:gridCol>
                <a:gridCol w="606925">
                  <a:extLst>
                    <a:ext uri="{9D8B030D-6E8A-4147-A177-3AD203B41FA5}">
                      <a16:colId xmlns:a16="http://schemas.microsoft.com/office/drawing/2014/main" xmlns="" val="3122625242"/>
                    </a:ext>
                  </a:extLst>
                </a:gridCol>
              </a:tblGrid>
              <a:tr h="37434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FEBRERO 2020</a:t>
                      </a:r>
                      <a:endParaRPr lang="es-ES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141691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050107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631865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997432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672604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197556"/>
                  </a:ext>
                </a:extLst>
              </a:tr>
              <a:tr h="374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335846"/>
                  </a:ext>
                </a:extLst>
              </a:tr>
              <a:tr h="37434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24 y 25 - </a:t>
                      </a:r>
                      <a:r>
                        <a:rPr lang="es-ES" sz="12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Dias</a:t>
                      </a:r>
                      <a:r>
                        <a:rPr lang="es-ES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de libre disposición o Carnaval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047330"/>
                  </a:ext>
                </a:extLst>
              </a:tr>
            </a:tbl>
          </a:graphicData>
        </a:graphic>
      </p:graphicFrame>
      <p:cxnSp>
        <p:nvCxnSpPr>
          <p:cNvPr id="7" name="Conector recto de flecha 6"/>
          <p:cNvCxnSpPr/>
          <p:nvPr/>
        </p:nvCxnSpPr>
        <p:spPr>
          <a:xfrm flipV="1">
            <a:off x="899592" y="2420938"/>
            <a:ext cx="4680471" cy="994279"/>
          </a:xfrm>
          <a:prstGeom prst="straightConnector1">
            <a:avLst/>
          </a:prstGeom>
          <a:ln w="31750">
            <a:solidFill>
              <a:srgbClr val="FD3A3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239827" y="4730830"/>
            <a:ext cx="1818621" cy="809390"/>
          </a:xfrm>
          <a:prstGeom prst="straightConnector1">
            <a:avLst/>
          </a:prstGeom>
          <a:ln w="31750">
            <a:solidFill>
              <a:srgbClr val="FD3A3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2968">
            <a:off x="7421329" y="4603685"/>
            <a:ext cx="1290959" cy="18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58694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110" cy="6899179"/>
          </a:xfrm>
          <a:prstGeom prst="rect">
            <a:avLst/>
          </a:prstGeo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488833" y="2015016"/>
            <a:ext cx="4324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del baremo provisional</a:t>
            </a: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Reclamaciones hasta el </a:t>
            </a:r>
            <a:r>
              <a:rPr lang="es-ES" altLang="es-E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27 de abril.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90250" y="3824837"/>
            <a:ext cx="29416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Sorteo público </a:t>
            </a:r>
            <a:r>
              <a:rPr lang="es-ES_tradnl" altLang="es-E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para resolver situaciones de empate.</a:t>
            </a:r>
            <a:endParaRPr lang="es-ES" altLang="es-ES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6"/>
          <p:cNvSpPr txBox="1">
            <a:spLocks/>
          </p:cNvSpPr>
          <p:nvPr/>
        </p:nvSpPr>
        <p:spPr>
          <a:xfrm>
            <a:off x="179512" y="290513"/>
            <a:ext cx="7561263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(abril)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414378" y="4842352"/>
            <a:ext cx="534367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1851527"/>
              </p:ext>
            </p:extLst>
          </p:nvPr>
        </p:nvGraphicFramePr>
        <p:xfrm>
          <a:off x="304449" y="2239041"/>
          <a:ext cx="4195541" cy="2702128"/>
        </p:xfrm>
        <a:graphic>
          <a:graphicData uri="http://schemas.openxmlformats.org/drawingml/2006/table">
            <a:tbl>
              <a:tblPr/>
              <a:tblGrid>
                <a:gridCol w="599363">
                  <a:extLst>
                    <a:ext uri="{9D8B030D-6E8A-4147-A177-3AD203B41FA5}">
                      <a16:colId xmlns:a16="http://schemas.microsoft.com/office/drawing/2014/main" xmlns="" val="1229119437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93224427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265307410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1039994316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562229667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1386463202"/>
                    </a:ext>
                  </a:extLst>
                </a:gridCol>
                <a:gridCol w="599363">
                  <a:extLst>
                    <a:ext uri="{9D8B030D-6E8A-4147-A177-3AD203B41FA5}">
                      <a16:colId xmlns:a16="http://schemas.microsoft.com/office/drawing/2014/main" xmlns="" val="2769817884"/>
                    </a:ext>
                  </a:extLst>
                </a:gridCol>
              </a:tblGrid>
              <a:tr h="3377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ABRIL 2020</a:t>
                      </a:r>
                      <a:endParaRPr lang="es-ES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3212994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84623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059221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6664060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89102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3406760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16750"/>
                  </a:ext>
                </a:extLst>
              </a:tr>
              <a:tr h="33776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Descanso </a:t>
                      </a:r>
                      <a:r>
                        <a:rPr lang="es-ES" sz="1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2º Trimestre</a:t>
                      </a:r>
                      <a:endParaRPr lang="es-ES" sz="1000" b="1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85481"/>
                  </a:ext>
                </a:extLst>
              </a:tr>
            </a:tbl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V="1">
            <a:off x="755576" y="2996953"/>
            <a:ext cx="4107090" cy="10084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>
            <a:endCxn id="7" idx="1"/>
          </p:cNvCxnSpPr>
          <p:nvPr/>
        </p:nvCxnSpPr>
        <p:spPr>
          <a:xfrm>
            <a:off x="2572609" y="4097959"/>
            <a:ext cx="3117641" cy="4193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27584" y="4365104"/>
            <a:ext cx="1872208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7544" y="5423558"/>
            <a:ext cx="5801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2060"/>
                </a:solidFill>
              </a:rPr>
              <a:t>Fin de periodo de reclamaciones al baremo provisional.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7851">
            <a:off x="7428701" y="254834"/>
            <a:ext cx="1090890" cy="15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9928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7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D7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6"/>
            <a:ext cx="9144000" cy="6857073"/>
          </a:xfrm>
          <a:prstGeom prst="rect">
            <a:avLst/>
          </a:prstGeom>
        </p:spPr>
      </p:pic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5283120" y="3211772"/>
            <a:ext cx="367297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del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baremo </a:t>
            </a:r>
            <a:r>
              <a:rPr lang="es-ES" alt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d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efinitivo y Resolución provisional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Plazo de reclamaciones hasta el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28 de mayo.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51283" y="1939148"/>
            <a:ext cx="3169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Inicio del plazo de adjudicación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provisional de Alumnado de Inclusión Educativa.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Finaliza e</a:t>
            </a:r>
            <a:r>
              <a:rPr lang="es-ES_tradnl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 </a:t>
            </a:r>
            <a:r>
              <a:rPr lang="es-ES_tradnl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12.</a:t>
            </a:r>
            <a:endParaRPr 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/>
          <p:cNvSpPr txBox="1">
            <a:spLocks/>
          </p:cNvSpPr>
          <p:nvPr/>
        </p:nvSpPr>
        <p:spPr>
          <a:xfrm>
            <a:off x="179512" y="290513"/>
            <a:ext cx="8601522" cy="128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(mayo)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324189"/>
              </p:ext>
            </p:extLst>
          </p:nvPr>
        </p:nvGraphicFramePr>
        <p:xfrm>
          <a:off x="705983" y="2168524"/>
          <a:ext cx="4370072" cy="2692400"/>
        </p:xfrm>
        <a:graphic>
          <a:graphicData uri="http://schemas.openxmlformats.org/drawingml/2006/table">
            <a:tbl>
              <a:tblPr/>
              <a:tblGrid>
                <a:gridCol w="624296">
                  <a:extLst>
                    <a:ext uri="{9D8B030D-6E8A-4147-A177-3AD203B41FA5}">
                      <a16:colId xmlns:a16="http://schemas.microsoft.com/office/drawing/2014/main" xmlns="" val="1423262898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31591725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1956453996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491420299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2985292574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2352896720"/>
                    </a:ext>
                  </a:extLst>
                </a:gridCol>
                <a:gridCol w="624296">
                  <a:extLst>
                    <a:ext uri="{9D8B030D-6E8A-4147-A177-3AD203B41FA5}">
                      <a16:colId xmlns:a16="http://schemas.microsoft.com/office/drawing/2014/main" xmlns="" val="777653738"/>
                    </a:ext>
                  </a:extLst>
                </a:gridCol>
              </a:tblGrid>
              <a:tr h="3365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MAYO 2020</a:t>
                      </a:r>
                      <a:endParaRPr lang="es-ES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24701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08558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72125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74499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0953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6584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1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302415"/>
                  </a:ext>
                </a:extLst>
              </a:tr>
              <a:tr h="33655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de 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241233"/>
                  </a:ext>
                </a:extLst>
              </a:tr>
            </a:tbl>
          </a:graphicData>
        </a:graphic>
      </p:graphicFrame>
      <p:cxnSp>
        <p:nvCxnSpPr>
          <p:cNvPr id="16" name="Conector recto de flecha 15"/>
          <p:cNvCxnSpPr/>
          <p:nvPr/>
        </p:nvCxnSpPr>
        <p:spPr>
          <a:xfrm flipV="1">
            <a:off x="1187624" y="2355027"/>
            <a:ext cx="4447059" cy="986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23" name="Conector recto de flecha 21522"/>
          <p:cNvCxnSpPr/>
          <p:nvPr/>
        </p:nvCxnSpPr>
        <p:spPr>
          <a:xfrm flipV="1">
            <a:off x="2886076" y="3626890"/>
            <a:ext cx="2397044" cy="47161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15963" y="5244821"/>
            <a:ext cx="579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Fin del periodo de reclamaciones a la Resolución provisional.</a:t>
            </a:r>
            <a:endParaRPr lang="es-ES" sz="2800" dirty="0">
              <a:solidFill>
                <a:srgbClr val="00206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876552" y="4468360"/>
            <a:ext cx="183280" cy="8019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9680">
            <a:off x="370187" y="439286"/>
            <a:ext cx="1012593" cy="14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12653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10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110" cy="6899179"/>
          </a:xfrm>
          <a:prstGeom prst="rect">
            <a:avLst/>
          </a:prstGeom>
        </p:spPr>
      </p:pic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4807032" y="2124697"/>
            <a:ext cx="4068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de la </a:t>
            </a:r>
            <a:r>
              <a:rPr lang="es-ES" altLang="es-ES" sz="28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Resolución</a:t>
            </a:r>
            <a:r>
              <a:rPr lang="es-ES" altLang="es-ES" sz="28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definitiva.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Comunicación definitiva de Inclusión Educativa.  </a:t>
            </a:r>
            <a:r>
              <a:rPr lang="es-ES_tradnl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Vacantes definitivas.</a:t>
            </a:r>
            <a:endParaRPr lang="es-ES" alt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67541" y="1206125"/>
            <a:ext cx="34568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Fin del </a:t>
            </a:r>
            <a:r>
              <a:rPr lang="es-E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s-ES" altLang="es-E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lazo de </a:t>
            </a: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RENUNCIA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 proceso de admisión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Por Papás.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4275" y="5266319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Inicio del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plazo de matriculación</a:t>
            </a:r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E. INFANTIL Y PRIMARIA.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Finaliza el 26 de junio.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51349" y="3840269"/>
            <a:ext cx="417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Plazo de solicitudes </a:t>
            </a:r>
            <a:r>
              <a:rPr lang="es-ES_tradn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LISTAS DE ESPERA</a:t>
            </a:r>
            <a:r>
              <a:rPr lang="es-ES_tradnl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Hasta el 23 de junio. Por Papás</a:t>
            </a:r>
            <a:endParaRPr 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6"/>
          <p:cNvSpPr txBox="1">
            <a:spLocks/>
          </p:cNvSpPr>
          <p:nvPr/>
        </p:nvSpPr>
        <p:spPr>
          <a:xfrm>
            <a:off x="179512" y="290513"/>
            <a:ext cx="7561263" cy="128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(junio)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260587" y="4934946"/>
            <a:ext cx="534367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7324671"/>
              </p:ext>
            </p:extLst>
          </p:nvPr>
        </p:nvGraphicFramePr>
        <p:xfrm>
          <a:off x="322909" y="2115323"/>
          <a:ext cx="4105073" cy="2714512"/>
        </p:xfrm>
        <a:graphic>
          <a:graphicData uri="http://schemas.openxmlformats.org/drawingml/2006/table">
            <a:tbl>
              <a:tblPr/>
              <a:tblGrid>
                <a:gridCol w="586439">
                  <a:extLst>
                    <a:ext uri="{9D8B030D-6E8A-4147-A177-3AD203B41FA5}">
                      <a16:colId xmlns:a16="http://schemas.microsoft.com/office/drawing/2014/main" xmlns="" val="960753744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2229426843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3558173512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2909374344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2297385731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293790893"/>
                    </a:ext>
                  </a:extLst>
                </a:gridCol>
                <a:gridCol w="586439">
                  <a:extLst>
                    <a:ext uri="{9D8B030D-6E8A-4147-A177-3AD203B41FA5}">
                      <a16:colId xmlns:a16="http://schemas.microsoft.com/office/drawing/2014/main" xmlns="" val="475021226"/>
                    </a:ext>
                  </a:extLst>
                </a:gridCol>
              </a:tblGrid>
              <a:tr h="3393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JUNIO 2020</a:t>
                      </a:r>
                      <a:endParaRPr lang="es-ES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0489227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715407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285062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673597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285046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305496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53000">
                          <a:srgbClr val="F8C4F1"/>
                        </a:gs>
                        <a:gs pos="99500">
                          <a:srgbClr val="66ACD8"/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  <a:gs pos="98000">
                          <a:srgbClr val="CFC7CC"/>
                        </a:gs>
                        <a:gs pos="54000">
                          <a:srgbClr val="EDB1B1"/>
                        </a:gs>
                        <a:gs pos="60000">
                          <a:srgbClr val="0070C0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9000">
                          <a:srgbClr val="BEE3EB"/>
                        </a:gs>
                        <a:gs pos="88000">
                          <a:srgbClr val="0070C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92000">
                          <a:srgbClr val="0070C0"/>
                        </a:gs>
                        <a:gs pos="54000">
                          <a:srgbClr val="F8C4F1"/>
                        </a:gs>
                        <a:gs pos="100000">
                          <a:srgbClr val="CFC7CC">
                            <a:lumMod val="48000"/>
                          </a:srgbClr>
                        </a:gs>
                        <a:gs pos="54000">
                          <a:srgbClr val="EDB1B1"/>
                        </a:gs>
                        <a:gs pos="54000">
                          <a:srgbClr val="0070C0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322074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579140"/>
                  </a:ext>
                </a:extLst>
              </a:tr>
              <a:tr h="33931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11 - Corpus Christi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49370"/>
                  </a:ext>
                </a:extLst>
              </a:tr>
            </a:tbl>
          </a:graphicData>
        </a:graphic>
      </p:graphicFrame>
      <p:cxnSp>
        <p:nvCxnSpPr>
          <p:cNvPr id="4" name="Conector recto de flecha 3"/>
          <p:cNvCxnSpPr/>
          <p:nvPr/>
        </p:nvCxnSpPr>
        <p:spPr>
          <a:xfrm flipV="1">
            <a:off x="1943909" y="1890252"/>
            <a:ext cx="2316678" cy="10828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96113" y="3665007"/>
            <a:ext cx="72008" cy="17354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827584" y="2858512"/>
            <a:ext cx="4320480" cy="6448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3152959" y="5848219"/>
            <a:ext cx="3181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Comienzan las solicitudes de </a:t>
            </a:r>
            <a:r>
              <a:rPr lang="es-ES_tradn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PLAZO EXTRAORDINARIO. </a:t>
            </a:r>
            <a:r>
              <a:rPr lang="es-ES_tradnl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Papás</a:t>
            </a:r>
            <a:endParaRPr 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813333" y="4099214"/>
            <a:ext cx="2254208" cy="18127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endCxn id="3" idx="1"/>
          </p:cNvCxnSpPr>
          <p:nvPr/>
        </p:nvCxnSpPr>
        <p:spPr>
          <a:xfrm>
            <a:off x="1403648" y="3654814"/>
            <a:ext cx="3447701" cy="5393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62" name="CuadroTexto 23561"/>
          <p:cNvSpPr txBox="1"/>
          <p:nvPr/>
        </p:nvSpPr>
        <p:spPr>
          <a:xfrm>
            <a:off x="5419503" y="4832556"/>
            <a:ext cx="368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Inicio del </a:t>
            </a:r>
            <a:r>
              <a:rPr lang="es-ES" alt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plazo de matriculación</a:t>
            </a:r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ESO Y BACHILLERATO. </a:t>
            </a:r>
          </a:p>
          <a:p>
            <a:pPr algn="ctr"/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Finaliza el 10 de Julio.</a:t>
            </a:r>
            <a:endParaRPr lang="es-ES" sz="2000" dirty="0">
              <a:solidFill>
                <a:srgbClr val="002060"/>
              </a:solidFill>
            </a:endParaRPr>
          </a:p>
        </p:txBody>
      </p:sp>
      <p:cxnSp>
        <p:nvCxnSpPr>
          <p:cNvPr id="23565" name="Conector recto de flecha 23564"/>
          <p:cNvCxnSpPr/>
          <p:nvPr/>
        </p:nvCxnSpPr>
        <p:spPr>
          <a:xfrm>
            <a:off x="2463842" y="4086529"/>
            <a:ext cx="2993649" cy="14318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1546">
            <a:off x="7579713" y="358165"/>
            <a:ext cx="1137805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76800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" grpId="0"/>
      <p:bldP spid="21" grpId="0"/>
      <p:bldP spid="3" grpId="0"/>
      <p:bldP spid="26" grpId="0"/>
      <p:bldP spid="235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6"/>
            <a:ext cx="9144000" cy="6857073"/>
          </a:xfrm>
          <a:prstGeom prst="rect">
            <a:avLst/>
          </a:prstGeom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5071399" y="2996824"/>
            <a:ext cx="3906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Fin del plazo de matriculación ESO y Bachillerato.</a:t>
            </a:r>
          </a:p>
        </p:txBody>
      </p:sp>
      <p:sp>
        <p:nvSpPr>
          <p:cNvPr id="13" name="Rectangle 6"/>
          <p:cNvSpPr txBox="1">
            <a:spLocks/>
          </p:cNvSpPr>
          <p:nvPr/>
        </p:nvSpPr>
        <p:spPr>
          <a:xfrm>
            <a:off x="179512" y="290513"/>
            <a:ext cx="7561263" cy="128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(julio).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497510" y="5674078"/>
            <a:ext cx="534367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1043608" y="5161726"/>
            <a:ext cx="7632847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de adjudicaciones de listas de espera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(oficio, agrupamiento de hermanos, mejora de opción). Todos los niveles. </a:t>
            </a:r>
            <a:r>
              <a:rPr lang="es-ES" altLang="es-ES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Matrícula 1 a 4 de septiembre.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47006" y="2259887"/>
          <a:ext cx="4377387" cy="2662319"/>
        </p:xfrm>
        <a:graphic>
          <a:graphicData uri="http://schemas.openxmlformats.org/drawingml/2006/table">
            <a:tbl>
              <a:tblPr/>
              <a:tblGrid>
                <a:gridCol w="625341">
                  <a:extLst>
                    <a:ext uri="{9D8B030D-6E8A-4147-A177-3AD203B41FA5}">
                      <a16:colId xmlns:a16="http://schemas.microsoft.com/office/drawing/2014/main" xmlns="" val="2488015225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84951984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2812787754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3975585363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4043663840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1991829816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xmlns="" val="134748667"/>
                    </a:ext>
                  </a:extLst>
                </a:gridCol>
              </a:tblGrid>
              <a:tr h="3503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JULIO 2020</a:t>
                      </a:r>
                      <a:endParaRPr lang="es-ES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563954"/>
                  </a:ext>
                </a:extLst>
              </a:tr>
              <a:tr h="3503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886835"/>
                  </a:ext>
                </a:extLst>
              </a:tr>
              <a:tr h="3503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872116"/>
                  </a:ext>
                </a:extLst>
              </a:tr>
              <a:tr h="40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887267"/>
                  </a:ext>
                </a:extLst>
              </a:tr>
              <a:tr h="40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238537"/>
                  </a:ext>
                </a:extLst>
              </a:tr>
              <a:tr h="40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717997"/>
                  </a:ext>
                </a:extLst>
              </a:tr>
              <a:tr h="40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412272"/>
                  </a:ext>
                </a:extLst>
              </a:tr>
            </a:tbl>
          </a:graphicData>
        </a:graphic>
      </p:graphicFrame>
      <p:cxnSp>
        <p:nvCxnSpPr>
          <p:cNvPr id="3" name="Conector recto de flecha 2"/>
          <p:cNvCxnSpPr/>
          <p:nvPr/>
        </p:nvCxnSpPr>
        <p:spPr>
          <a:xfrm>
            <a:off x="3347864" y="3416895"/>
            <a:ext cx="1872208" cy="125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059832" y="4005064"/>
            <a:ext cx="72008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335">
            <a:off x="7247514" y="659382"/>
            <a:ext cx="1123663" cy="15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74204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110" cy="6899179"/>
          </a:xfrm>
          <a:prstGeom prst="rect">
            <a:avLst/>
          </a:prstGeom>
        </p:spPr>
      </p:pic>
      <p:sp>
        <p:nvSpPr>
          <p:cNvPr id="32774" name="2 Rectángulo"/>
          <p:cNvSpPr>
            <a:spLocks noChangeArrowheads="1"/>
          </p:cNvSpPr>
          <p:nvPr/>
        </p:nvSpPr>
        <p:spPr bwMode="auto">
          <a:xfrm>
            <a:off x="5148064" y="3423319"/>
            <a:ext cx="39239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Publicación 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adjudicación de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solicitudes de                          “plazo extraordinario”.           Todos los niveles</a:t>
            </a:r>
            <a:endParaRPr lang="es-ES" altLang="es-ES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6"/>
          <p:cNvSpPr txBox="1">
            <a:spLocks/>
          </p:cNvSpPr>
          <p:nvPr/>
        </p:nvSpPr>
        <p:spPr>
          <a:xfrm>
            <a:off x="0" y="52388"/>
            <a:ext cx="9028113" cy="128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Calendario (septiembre).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16016" y="5589239"/>
            <a:ext cx="432048" cy="144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250375"/>
              </p:ext>
            </p:extLst>
          </p:nvPr>
        </p:nvGraphicFramePr>
        <p:xfrm>
          <a:off x="343122" y="1996286"/>
          <a:ext cx="4752531" cy="3312370"/>
        </p:xfrm>
        <a:graphic>
          <a:graphicData uri="http://schemas.openxmlformats.org/drawingml/2006/table">
            <a:tbl>
              <a:tblPr/>
              <a:tblGrid>
                <a:gridCol w="678933">
                  <a:extLst>
                    <a:ext uri="{9D8B030D-6E8A-4147-A177-3AD203B41FA5}">
                      <a16:colId xmlns:a16="http://schemas.microsoft.com/office/drawing/2014/main" xmlns="" val="153629925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2781460489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1813779667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3377977132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4002897144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2733988410"/>
                    </a:ext>
                  </a:extLst>
                </a:gridCol>
                <a:gridCol w="678933">
                  <a:extLst>
                    <a:ext uri="{9D8B030D-6E8A-4147-A177-3AD203B41FA5}">
                      <a16:colId xmlns:a16="http://schemas.microsoft.com/office/drawing/2014/main" xmlns="" val="1738719959"/>
                    </a:ext>
                  </a:extLst>
                </a:gridCol>
              </a:tblGrid>
              <a:tr h="43583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SEPTIEMBRE 2020</a:t>
                      </a:r>
                      <a:endParaRPr lang="es-ES" sz="1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347363"/>
                  </a:ext>
                </a:extLst>
              </a:tr>
              <a:tr h="4358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357696"/>
                  </a:ext>
                </a:extLst>
              </a:tr>
              <a:tr h="4358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3356505"/>
                  </a:ext>
                </a:extLst>
              </a:tr>
              <a:tr h="501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9334107"/>
                  </a:ext>
                </a:extLst>
              </a:tr>
              <a:tr h="501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9376831"/>
                  </a:ext>
                </a:extLst>
              </a:tr>
              <a:tr h="501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398845"/>
                  </a:ext>
                </a:extLst>
              </a:tr>
              <a:tr h="501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97963"/>
                  </a:ext>
                </a:extLst>
              </a:tr>
            </a:tbl>
          </a:graphicData>
        </a:graphic>
      </p:graphicFrame>
      <p:cxnSp>
        <p:nvCxnSpPr>
          <p:cNvPr id="6" name="Conector recto de flecha 5"/>
          <p:cNvCxnSpPr/>
          <p:nvPr/>
        </p:nvCxnSpPr>
        <p:spPr>
          <a:xfrm>
            <a:off x="899592" y="3573016"/>
            <a:ext cx="4539183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571452" y="5615425"/>
            <a:ext cx="704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solidFill>
                  <a:srgbClr val="002060"/>
                </a:solidFill>
              </a:rPr>
              <a:t>Después </a:t>
            </a:r>
            <a:r>
              <a:rPr lang="es-ES" sz="2000" u="sng" dirty="0" smtClean="0">
                <a:solidFill>
                  <a:srgbClr val="002060"/>
                </a:solidFill>
              </a:rPr>
              <a:t>de esta adjudicación</a:t>
            </a:r>
            <a:r>
              <a:rPr lang="es-ES" sz="2000" dirty="0" smtClean="0">
                <a:solidFill>
                  <a:srgbClr val="002060"/>
                </a:solidFill>
              </a:rPr>
              <a:t>: </a:t>
            </a:r>
            <a:r>
              <a:rPr lang="es-ES" sz="2000" dirty="0">
                <a:solidFill>
                  <a:srgbClr val="002060"/>
                </a:solidFill>
              </a:rPr>
              <a:t>Notificación </a:t>
            </a:r>
            <a:r>
              <a:rPr lang="es-ES" sz="2000" dirty="0" smtClean="0">
                <a:solidFill>
                  <a:srgbClr val="002060"/>
                </a:solidFill>
              </a:rPr>
              <a:t>de centro a </a:t>
            </a:r>
            <a:r>
              <a:rPr lang="es-ES" sz="2000" dirty="0">
                <a:solidFill>
                  <a:srgbClr val="002060"/>
                </a:solidFill>
              </a:rPr>
              <a:t>interesados e </a:t>
            </a:r>
            <a:r>
              <a:rPr lang="es-ES" sz="2000" dirty="0" smtClean="0">
                <a:solidFill>
                  <a:srgbClr val="002060"/>
                </a:solidFill>
              </a:rPr>
              <a:t>interesadas. 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9735">
            <a:off x="7433269" y="995102"/>
            <a:ext cx="1209293" cy="16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7867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08175" y="88900"/>
            <a:ext cx="6408241" cy="2060575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600" b="1" dirty="0" smtClean="0">
                <a:solidFill>
                  <a:srgbClr val="002060"/>
                </a:solidFill>
                <a:latin typeface="+mn-lt"/>
              </a:rPr>
              <a:t>Plazo de Admisión:</a:t>
            </a:r>
            <a:r>
              <a:rPr lang="es-ES" altLang="es-ES" sz="4000" b="1" dirty="0" smtClean="0">
                <a:solidFill>
                  <a:schemeClr val="bg1">
                    <a:lumMod val="65000"/>
                  </a:schemeClr>
                </a:solidFill>
                <a:latin typeface="Rage Italic" panose="03070502040507070304" pitchFamily="66" charset="0"/>
              </a:rPr>
              <a:t/>
            </a:r>
            <a:br>
              <a:rPr lang="es-ES" altLang="es-ES" sz="4000" b="1" dirty="0" smtClean="0">
                <a:solidFill>
                  <a:schemeClr val="bg1">
                    <a:lumMod val="65000"/>
                  </a:schemeClr>
                </a:solidFill>
                <a:latin typeface="Rage Italic" panose="03070502040507070304" pitchFamily="66" charset="0"/>
              </a:rPr>
            </a:br>
            <a:r>
              <a:rPr lang="es-ES" altLang="es-ES" sz="3600" b="1" u="sng" dirty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3</a:t>
            </a:r>
            <a:r>
              <a:rPr lang="es-ES" altLang="es-ES" sz="3600" b="1" u="sng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 al 28 de febrero</a:t>
            </a:r>
            <a:endParaRPr lang="es-ES" altLang="es-ES" sz="4000" b="1" u="sng" dirty="0" smtClean="0">
              <a:solidFill>
                <a:srgbClr val="FF0000"/>
              </a:solidFill>
              <a:effectLst>
                <a:outerShdw sx="1000" sy="1000" algn="ctr" rotWithShape="0">
                  <a:srgbClr val="000000"/>
                </a:outerShdw>
                <a:reflection endPos="0" dist="508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755576" y="2576272"/>
            <a:ext cx="8064896" cy="4021080"/>
          </a:xfrm>
        </p:spPr>
        <p:txBody>
          <a:bodyPr>
            <a:normAutofit fontScale="92500" lnSpcReduction="10000"/>
          </a:bodyPr>
          <a:lstStyle/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de nueva incorporación al sistema educativo (3 años).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para cambiar de etapa debe solicitar un centro distinto al actual (paso de un CEIP a un IES).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solicita un cambio de centro.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se encuentra cursando 4º de ESO y solicita la confirmación de su centro para cursar Bachillerato.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IMPORTANTE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22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</a:t>
            </a:r>
            <a:r>
              <a:rPr lang="es-ES" sz="2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solicitantes que deseen un cambio de centro 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ES" sz="2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deberán consignar su centro actual entre las preferencias de su solicitud. De hacerlo así, perderían su derecho a permanecer en él en caso de no conseguir el cambio </a:t>
            </a:r>
            <a:r>
              <a:rPr lang="es-ES" sz="22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esperado,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salvo en el caso de solicitar Artes.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06897" y="1826309"/>
            <a:ext cx="6058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3600" b="1" u="sng" dirty="0" smtClean="0">
                <a:solidFill>
                  <a:srgbClr val="002060"/>
                </a:solidFill>
                <a:latin typeface="+mn-lt"/>
              </a:rPr>
              <a:t>Solicitudes por Papás 2.0.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374396" y="428103"/>
            <a:ext cx="1414973" cy="198053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336" y="1799695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2060"/>
                </a:solidFill>
              </a:rPr>
              <a:t>Todas </a:t>
            </a:r>
            <a:r>
              <a:rPr lang="es-ES" sz="2800" b="1" dirty="0">
                <a:solidFill>
                  <a:srgbClr val="002060"/>
                </a:solidFill>
              </a:rPr>
              <a:t>personas solicitantes que hayan </a:t>
            </a:r>
            <a:r>
              <a:rPr lang="es-ES" sz="2800" b="1" dirty="0" smtClean="0">
                <a:solidFill>
                  <a:srgbClr val="002060"/>
                </a:solidFill>
              </a:rPr>
              <a:t>sido adjudicadas definitivamente y </a:t>
            </a:r>
            <a:r>
              <a:rPr lang="es-ES" sz="2800" b="1" dirty="0" smtClean="0">
                <a:solidFill>
                  <a:srgbClr val="FF0000"/>
                </a:solidFill>
              </a:rPr>
              <a:t>NO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>
                <a:solidFill>
                  <a:srgbClr val="002060"/>
                </a:solidFill>
              </a:rPr>
              <a:t>formalicen su matrícula en el plazo indicado, </a:t>
            </a:r>
            <a:r>
              <a:rPr lang="es-ES" sz="2800" b="1" dirty="0">
                <a:solidFill>
                  <a:srgbClr val="FF0000"/>
                </a:solidFill>
              </a:rPr>
              <a:t>perderán el derecho a la plaza </a:t>
            </a:r>
            <a:r>
              <a:rPr lang="es-ES" sz="2800" b="1" dirty="0" smtClean="0">
                <a:solidFill>
                  <a:srgbClr val="FF0000"/>
                </a:solidFill>
              </a:rPr>
              <a:t>asignada.</a:t>
            </a:r>
          </a:p>
          <a:p>
            <a:pPr algn="just"/>
            <a:r>
              <a:rPr lang="es-ES" sz="2800" b="1" dirty="0">
                <a:solidFill>
                  <a:srgbClr val="002060"/>
                </a:solidFill>
              </a:rPr>
              <a:t>S</a:t>
            </a:r>
            <a:r>
              <a:rPr lang="es-ES" sz="2800" b="1" dirty="0" smtClean="0">
                <a:solidFill>
                  <a:srgbClr val="002060"/>
                </a:solidFill>
              </a:rPr>
              <a:t>egún </a:t>
            </a:r>
            <a:r>
              <a:rPr lang="es-ES" sz="2800" b="1" dirty="0">
                <a:solidFill>
                  <a:srgbClr val="002060"/>
                </a:solidFill>
              </a:rPr>
              <a:t>el caso, se les adjudicará centro de oficio o permanecerán en el mismo.</a:t>
            </a:r>
          </a:p>
        </p:txBody>
      </p:sp>
      <p:sp>
        <p:nvSpPr>
          <p:cNvPr id="9" name="Esquina doblada 8"/>
          <p:cNvSpPr>
            <a:spLocks noChangeArrowheads="1"/>
          </p:cNvSpPr>
          <p:nvPr/>
        </p:nvSpPr>
        <p:spPr bwMode="auto">
          <a:xfrm>
            <a:off x="323336" y="908720"/>
            <a:ext cx="8568952" cy="5256583"/>
          </a:xfrm>
          <a:prstGeom prst="foldedCorner">
            <a:avLst>
              <a:gd name="adj" fmla="val 12500"/>
            </a:avLst>
          </a:prstGeom>
          <a:solidFill>
            <a:srgbClr val="E7E6E6"/>
          </a:solidFill>
          <a:ln w="317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5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¡MUY IMPORTANTE! </a:t>
            </a:r>
            <a:endParaRPr lang="es-E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5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MATRICULACIÓN </a:t>
            </a:r>
            <a:r>
              <a:rPr lang="es-ES" sz="2600" b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PLAZOS </a:t>
            </a:r>
            <a:r>
              <a:rPr lang="es-ES" sz="26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ESTABLECIDOS</a:t>
            </a:r>
            <a:r>
              <a:rPr lang="es-ES" sz="2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6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OBLIGATORIA</a:t>
            </a:r>
            <a:r>
              <a:rPr lang="es-ES" sz="2600" b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 EXCEPCIÓN.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ALUMNO/A QUE NO SE MATRICULE EN ESTOS PLAZOS, </a:t>
            </a:r>
            <a:r>
              <a:rPr lang="es-ES" sz="2600" b="1" u="sng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PERDERÁ LA PLAZA ADJUDICADA,</a:t>
            </a:r>
            <a:r>
              <a:rPr lang="es-ES" sz="2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OFERTÁNDOSE </a:t>
            </a:r>
            <a:r>
              <a:rPr lang="es-ES" sz="2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VACANTE RESULTANTE O A SOLICITANTES DE PLAZO EXTRAORDINARIO.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7097">
            <a:off x="7858138" y="274921"/>
            <a:ext cx="877025" cy="122756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9552" y="1015561"/>
            <a:ext cx="6985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Información para las familias:</a:t>
            </a:r>
          </a:p>
          <a:p>
            <a:pPr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para las familias. 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http://www.educa.jccm.es</a:t>
            </a: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 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217">
            <a:off x="6606357" y="2313706"/>
            <a:ext cx="1913038" cy="267767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</a:rPr>
              <a:t>Muchas Gracias por vuestra atención.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2040"/>
            <a:ext cx="4500487" cy="62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7" y="908720"/>
            <a:ext cx="9144000" cy="5675586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115616" y="0"/>
            <a:ext cx="7488831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Solicitudes a través de Papás 2.0.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403569" y="912917"/>
            <a:ext cx="1189864" cy="166544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286"/>
            <a:ext cx="9144000" cy="6880285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03913" cy="11430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Papás 2.0.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9532" y="1794260"/>
            <a:ext cx="8569325" cy="4947108"/>
          </a:xfrm>
        </p:spPr>
        <p:txBody>
          <a:bodyPr/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solicitud debe ir firmada por los dos progenitores/as o tutores/as legales. </a:t>
            </a:r>
            <a:endParaRPr lang="es-ES" sz="2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Bachillerato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puede ir firmada solo por uno/a o el propio/a alumno/a si es mayor de 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edad, </a:t>
            </a:r>
            <a:r>
              <a:rPr lang="es-ES" sz="22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EXCEPTO SI SE MARCA EL APARTADO DE RENTA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DEBIENDO IR FIRMADA POR LOS DOS.</a:t>
            </a:r>
            <a:endParaRPr lang="es-ES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En caso de localidades con varios 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centros </a:t>
            </a:r>
            <a:r>
              <a:rPr lang="es-ES" sz="22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es conveniente completar </a:t>
            </a:r>
            <a:r>
              <a:rPr lang="es-ES" sz="22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hasta 6 opciones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De no ser así, se considerarán las casillas vacías como que eligen “cualquier centro” de su área de influencia.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Es obligatorio que todos los usuarios mayores de edad 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registren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 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correo electrónico de uso personal en el primer acceso. Este correo luego es utilizado para el envío de notificaciones (registro correcto de la </a:t>
            </a:r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solicitud, aviso </a:t>
            </a:r>
            <a:r>
              <a:rPr 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publicaciones,...) y para establecer una nueva contraseña de acceso en caso de haberla olvidado.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6216" y="676317"/>
            <a:ext cx="2382641" cy="849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383008" y="177649"/>
            <a:ext cx="1080674" cy="15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4925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476375" y="333375"/>
            <a:ext cx="5903913" cy="11430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Papás 2.0.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850" y="1626389"/>
            <a:ext cx="8569325" cy="5042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El anexo de miembros computables aparece en la solicitud.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Obligatoriedad de marcar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SÍ o NO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los criterios.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Posibilidad de registro en los centros por un funcionario por delegación del director.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solicitudes de confirmación de 4ºESO para Bachillerato se realizarán también por Papás.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Reclamaciones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tanto a la baremación como a la adjudicación provisionales, también por Papás 2.0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3764" y="265208"/>
            <a:ext cx="2382641" cy="849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415276" y="296328"/>
            <a:ext cx="876095" cy="1226266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635750" cy="1143000"/>
          </a:xfrm>
        </p:spPr>
        <p:txBody>
          <a:bodyPr/>
          <a:lstStyle/>
          <a:p>
            <a:pPr>
              <a:defRPr/>
            </a:pPr>
            <a:r>
              <a:rPr lang="es-ES" altLang="es-ES" sz="6000" b="1" dirty="0" smtClean="0">
                <a:solidFill>
                  <a:srgbClr val="002060"/>
                </a:solidFill>
              </a:rPr>
              <a:t>BAREMACIÓN</a:t>
            </a:r>
            <a:r>
              <a:rPr lang="es-ES" altLang="es-ES" sz="6000" b="1" dirty="0">
                <a:solidFill>
                  <a:srgbClr val="002060"/>
                </a:solidFill>
              </a:rPr>
              <a:t>.</a:t>
            </a:r>
            <a:endParaRPr lang="es-ES" altLang="es-ES" sz="6000" b="1" dirty="0" smtClean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79389" y="1600200"/>
            <a:ext cx="8785100" cy="4781128"/>
          </a:xfrm>
        </p:spPr>
        <p:txBody>
          <a:bodyPr/>
          <a:lstStyle/>
          <a:p>
            <a:pPr marL="609600" indent="-609600" algn="just">
              <a:buFont typeface="Arial" charset="0"/>
              <a:buAutoNum type="arabicPeriod"/>
              <a:defRPr/>
            </a:pPr>
            <a:endParaRPr lang="es-ES" altLang="es-ES" sz="22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Existencia de hermanos matriculados, o hermanas matriculadas, en el centro.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Proximidad al domicilio o del lugar de trabajo de alguno de sus padres, madres, tutores o tutoras legales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Existencia de padres, madres o tutores o tutoras legales que trabajen en el centro.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Concurrencia de discapacidad en el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o alumna, o en algunos de sus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padres, madres, tutores o tutoras legales,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hermanos o hermanas.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Condición legal de familia numerosa.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Situación de acogimiento familiar del alumno o la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 per cápita de la unidad familiar.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Expediente académico (sólo para Bachillerato).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3362">
            <a:off x="368825" y="307826"/>
            <a:ext cx="1006008" cy="140810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46622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-108520" y="274638"/>
            <a:ext cx="7704856" cy="2649537"/>
          </a:xfrm>
        </p:spPr>
        <p:txBody>
          <a:bodyPr/>
          <a:lstStyle/>
          <a:p>
            <a:pPr marL="838200" indent="-838200">
              <a:buFontTx/>
              <a:buAutoNum type="arabicPeriod"/>
              <a:defRPr/>
            </a:pPr>
            <a:r>
              <a:rPr lang="es-ES" altLang="es-ES" sz="3200" b="1" u="sng" dirty="0" smtClean="0">
                <a:solidFill>
                  <a:srgbClr val="002060"/>
                </a:solidFill>
              </a:rPr>
              <a:t>Existencia de hermanos matriculados o hermanas  matriculadas en el centro y padres, madres, tutores o tutoras legales que trabajen en el mismo.</a:t>
            </a:r>
            <a:br>
              <a:rPr lang="es-ES" altLang="es-ES" sz="3200" b="1" u="sng" dirty="0" smtClean="0">
                <a:solidFill>
                  <a:srgbClr val="002060"/>
                </a:solidFill>
              </a:rPr>
            </a:br>
            <a:r>
              <a:rPr lang="es-ES" altLang="es-ES" sz="3200" b="1" dirty="0" smtClean="0">
                <a:solidFill>
                  <a:srgbClr val="002060"/>
                </a:solidFill>
              </a:rPr>
              <a:t>(Máximo 10 puntos)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23528" y="3284984"/>
            <a:ext cx="8229600" cy="24098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hermanos o hermanas en el centro: </a:t>
            </a:r>
          </a:p>
          <a:p>
            <a:pPr marL="0" indent="0" algn="ctr">
              <a:buNone/>
              <a:defRPr/>
            </a:pPr>
            <a:r>
              <a:rPr lang="es-ES" altLang="es-ES" sz="3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es-ES" altLang="es-ES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padres, madres, tutores o tutoras legales que trabajen en el centro: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altLang="es-ES" sz="3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 puntos</a:t>
            </a:r>
            <a:r>
              <a:rPr lang="es-ES" altLang="es-ES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1815">
            <a:off x="7512823" y="1455676"/>
            <a:ext cx="1086113" cy="152022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13135</TotalTime>
  <Words>2902</Words>
  <Application>Microsoft Office PowerPoint</Application>
  <PresentationFormat>Presentación en pantalla (4:3)</PresentationFormat>
  <Paragraphs>530</Paragraphs>
  <Slides>42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1_Tema de Office</vt:lpstr>
      <vt:lpstr>2_Tema de Office</vt:lpstr>
      <vt:lpstr>Tema de Office</vt:lpstr>
      <vt:lpstr>Diapositiva 1</vt:lpstr>
      <vt:lpstr>Diapositiva 2</vt:lpstr>
      <vt:lpstr> Plazos y fechas</vt:lpstr>
      <vt:lpstr>Plazo de Admisión: 3 al 28 de febrero</vt:lpstr>
      <vt:lpstr>Diapositiva 5</vt:lpstr>
      <vt:lpstr>Papás 2.0.</vt:lpstr>
      <vt:lpstr>Papás 2.0.</vt:lpstr>
      <vt:lpstr>BAREMACIÓN.</vt:lpstr>
      <vt:lpstr>Existencia de hermanos matriculados o hermanas  matriculadas en el centro y padres, madres, tutores o tutoras legales que trabajen en el mismo. (Máximo 10 puntos)</vt:lpstr>
      <vt:lpstr>2. Proximidad al domicilio  (máximo 10 puntos).</vt:lpstr>
      <vt:lpstr>3. Concurrencia de discapacidad igual o superior al 33% en el alumno o alumna, en algunos de sus padres, madres, tutores o tutoras legales, hermanos o hermanas. (máximo 2 puntos).</vt:lpstr>
      <vt:lpstr>4. Condición legal de familia numerosa. (máximo 2 puntos)</vt:lpstr>
      <vt:lpstr>5. Acogimiento familiar.</vt:lpstr>
      <vt:lpstr>6. Rentas anuales de la unidad familiar * (máximo 1 punto).</vt:lpstr>
      <vt:lpstr>7. Expediente académico (Solo para Bachillerato)</vt:lpstr>
      <vt:lpstr>CRITERIOS DE DESEMPATE (a igualdad de puntos).</vt:lpstr>
      <vt:lpstr>CÓMO REALIZAR SOLICITUDES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Plazo Extraordinario A partir del 24 de junio</vt:lpstr>
      <vt:lpstr>Calendario (enero)</vt:lpstr>
      <vt:lpstr>Calendario (febrero)</vt:lpstr>
      <vt:lpstr>Diapositiva 35</vt:lpstr>
      <vt:lpstr>Diapositiva 36</vt:lpstr>
      <vt:lpstr>Diapositiva 37</vt:lpstr>
      <vt:lpstr>Diapositiva 38</vt:lpstr>
      <vt:lpstr>Diapositiva 39</vt:lpstr>
      <vt:lpstr> </vt:lpstr>
      <vt:lpstr>Diapositiva 41</vt:lpstr>
      <vt:lpstr>Diapositiva 42</vt:lpstr>
    </vt:vector>
  </TitlesOfParts>
  <Company>Consejeria de Educación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Usuario</cp:lastModifiedBy>
  <cp:revision>384</cp:revision>
  <cp:lastPrinted>2018-01-26T07:55:35Z</cp:lastPrinted>
  <dcterms:created xsi:type="dcterms:W3CDTF">2012-12-07T09:48:33Z</dcterms:created>
  <dcterms:modified xsi:type="dcterms:W3CDTF">2020-01-31T08:06:03Z</dcterms:modified>
</cp:coreProperties>
</file>