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79" r:id="rId5"/>
    <p:sldId id="277" r:id="rId6"/>
    <p:sldId id="278" r:id="rId7"/>
    <p:sldId id="266" r:id="rId8"/>
    <p:sldId id="267" r:id="rId9"/>
    <p:sldId id="271" r:id="rId10"/>
    <p:sldId id="280" r:id="rId11"/>
    <p:sldId id="272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>
        <p:scale>
          <a:sx n="120" d="100"/>
          <a:sy n="120" d="100"/>
        </p:scale>
        <p:origin x="-137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05/02/2019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05/02/2019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05/02/2019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05/02/2019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05/02/2019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05/02/2019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05/02/2019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05/02/2019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05/02/2019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05/02/2019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05/02/2019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CC50D-53B9-46B4-BB8E-5E32041B7109}" type="datetimeFigureOut">
              <a:rPr lang="es-ES" smtClean="0"/>
              <a:pPr/>
              <a:t>05/02/2019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esto\Desktop\DOCUMENTOS PARA WEB\FOTOS DEL BUERO RETOCADAS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55983"/>
            <a:ext cx="3816424" cy="4896785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prstMaterial="translucentPowder">
            <a:bevelT w="0" h="6350"/>
            <a:bevelB w="0" h="0"/>
          </a:sp3d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268760"/>
          </a:xfrm>
        </p:spPr>
        <p:txBody>
          <a:bodyPr/>
          <a:lstStyle/>
          <a:p>
            <a:r>
              <a:rPr lang="es-ES" dirty="0" smtClean="0"/>
              <a:t>IES ANTONIO BUERO VALLEJO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419872" y="623731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CURSO 2018-19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ES" dirty="0" smtClean="0"/>
              <a:t>CONVIVIR PARA VIVIR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2016224"/>
          </a:xfrm>
        </p:spPr>
        <p:txBody>
          <a:bodyPr>
            <a:normAutofit fontScale="32500" lnSpcReduction="20000"/>
          </a:bodyPr>
          <a:lstStyle/>
          <a:p>
            <a:r>
              <a:rPr lang="es-ES" sz="4000" b="1" dirty="0" smtClean="0"/>
              <a:t>Coordinación de Jefatura de Estudios con tutores y profesores de guardia de recreo en la prevención  y detección del </a:t>
            </a:r>
            <a:r>
              <a:rPr lang="es-ES" sz="4000" b="1" dirty="0" smtClean="0"/>
              <a:t>acoso</a:t>
            </a:r>
          </a:p>
          <a:p>
            <a:pPr>
              <a:buNone/>
            </a:pPr>
            <a:endParaRPr lang="es-ES" sz="3000" b="1" dirty="0" smtClean="0"/>
          </a:p>
          <a:p>
            <a:pPr>
              <a:buNone/>
            </a:pPr>
            <a:endParaRPr lang="es-ES" sz="3000" b="1" dirty="0" smtClean="0"/>
          </a:p>
          <a:p>
            <a:r>
              <a:rPr lang="es-ES" sz="4000" b="1" dirty="0" smtClean="0"/>
              <a:t>Plan de convivencia del centro: Programa de alumnos ayudantes, equipos de mediación</a:t>
            </a:r>
          </a:p>
          <a:p>
            <a:pPr>
              <a:buNone/>
            </a:pPr>
            <a:endParaRPr lang="es-ES" sz="4000" b="1" dirty="0" smtClean="0"/>
          </a:p>
          <a:p>
            <a:pPr>
              <a:buNone/>
            </a:pPr>
            <a:endParaRPr lang="es-ES" sz="4000" b="1" dirty="0" smtClean="0"/>
          </a:p>
          <a:p>
            <a:r>
              <a:rPr lang="es-ES" sz="4000" b="1" dirty="0" smtClean="0"/>
              <a:t>Diálogo permanente y confidencial entre los alumnos y Jefatura de </a:t>
            </a:r>
            <a:r>
              <a:rPr lang="es-ES" sz="4000" b="1" dirty="0" smtClean="0"/>
              <a:t>Estudios</a:t>
            </a:r>
          </a:p>
          <a:p>
            <a:endParaRPr lang="es-ES" sz="4000" b="1" dirty="0" smtClean="0"/>
          </a:p>
          <a:p>
            <a:pPr>
              <a:buNone/>
            </a:pPr>
            <a:endParaRPr lang="es-ES" sz="4000" b="1" dirty="0" smtClean="0"/>
          </a:p>
          <a:p>
            <a:r>
              <a:rPr lang="es-ES" sz="4000" b="1" dirty="0" smtClean="0"/>
              <a:t>Programa europeo Erasmus+ ACT de </a:t>
            </a:r>
            <a:r>
              <a:rPr lang="es-ES" sz="4000" b="1" dirty="0" smtClean="0"/>
              <a:t>convivencia</a:t>
            </a:r>
            <a:endParaRPr lang="es-ES" sz="4000" b="1" dirty="0" smtClean="0"/>
          </a:p>
          <a:p>
            <a:endParaRPr lang="es-ES" dirty="0"/>
          </a:p>
        </p:txBody>
      </p:sp>
      <p:pic>
        <p:nvPicPr>
          <p:cNvPr id="5122" name="Picture 2" descr="https://iesbuerovallejo.com/wp-content/uploads/2018/07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933056"/>
            <a:ext cx="6336704" cy="274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Resultado de imagen de ERASMUS + ACT CONVIV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9144000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22114"/>
          </a:xfrm>
        </p:spPr>
        <p:txBody>
          <a:bodyPr>
            <a:normAutofit/>
          </a:bodyPr>
          <a:lstStyle/>
          <a:p>
            <a:r>
              <a:rPr lang="es-ES" dirty="0" smtClean="0"/>
              <a:t>BUERO FRENTE AL ACOSO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52737"/>
            <a:ext cx="8928992" cy="3024336"/>
          </a:xfrm>
        </p:spPr>
        <p:txBody>
          <a:bodyPr>
            <a:normAutofit lnSpcReduction="10000"/>
          </a:bodyPr>
          <a:lstStyle/>
          <a:p>
            <a:r>
              <a:rPr lang="es-ES" sz="1900" b="1" dirty="0" smtClean="0"/>
              <a:t>Jornadas para un uso seguro y responsable de la </a:t>
            </a:r>
            <a:r>
              <a:rPr lang="es-ES" sz="1900" b="1" dirty="0" smtClean="0"/>
              <a:t>red</a:t>
            </a:r>
            <a:endParaRPr lang="es-ES" sz="1900" b="1" dirty="0" smtClean="0"/>
          </a:p>
          <a:p>
            <a:endParaRPr lang="es-ES" sz="1900" b="1" dirty="0" smtClean="0"/>
          </a:p>
          <a:p>
            <a:r>
              <a:rPr lang="es-ES" sz="2000" b="1" dirty="0" smtClean="0"/>
              <a:t>Concienciación frente a Violencia de Género en 3º y 4º ESO</a:t>
            </a:r>
          </a:p>
          <a:p>
            <a:pPr>
              <a:buNone/>
            </a:pPr>
            <a:endParaRPr lang="es-ES" sz="1900" b="1" dirty="0" smtClean="0"/>
          </a:p>
          <a:p>
            <a:r>
              <a:rPr lang="es-ES" sz="1900" b="1" dirty="0" smtClean="0"/>
              <a:t>Programa de acción tutorial frente al acoso escolar en 1º y 2º ESO</a:t>
            </a:r>
          </a:p>
          <a:p>
            <a:endParaRPr lang="es-ES" sz="1900" b="1" dirty="0" smtClean="0"/>
          </a:p>
          <a:p>
            <a:r>
              <a:rPr lang="es-ES" sz="1900" b="1" dirty="0" smtClean="0"/>
              <a:t>Charlas informativas impartidas por expertos del Cuerpo Nacional de Policía</a:t>
            </a:r>
          </a:p>
          <a:p>
            <a:endParaRPr lang="es-ES" sz="1900" b="1" dirty="0" smtClean="0"/>
          </a:p>
          <a:p>
            <a:r>
              <a:rPr lang="es-ES" sz="1900" b="1" dirty="0" smtClean="0"/>
              <a:t>Seguimiento continuo por Jefatura de Estudios y Orientación para detección precoz</a:t>
            </a:r>
          </a:p>
          <a:p>
            <a:endParaRPr lang="es-ES" sz="1600" dirty="0" smtClean="0"/>
          </a:p>
          <a:p>
            <a:endParaRPr lang="es-ES" sz="1600" dirty="0"/>
          </a:p>
        </p:txBody>
      </p:sp>
      <p:pic>
        <p:nvPicPr>
          <p:cNvPr id="3074" name="Picture 2" descr="Resultado de imagen de acoso esco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268760"/>
            <a:ext cx="1907703" cy="1672189"/>
          </a:xfrm>
          <a:prstGeom prst="rect">
            <a:avLst/>
          </a:prstGeom>
          <a:noFill/>
        </p:spPr>
      </p:pic>
      <p:pic>
        <p:nvPicPr>
          <p:cNvPr id="4098" name="Picture 2" descr="C6d_x9lXQAAFO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194421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6d_tY8WAAERRJ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005064"/>
            <a:ext cx="194421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6d_gK-WQAEuFh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05064"/>
            <a:ext cx="4032448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6d_xJRWAAAgdq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5373216"/>
            <a:ext cx="4032448" cy="1351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ES" dirty="0" smtClean="0"/>
              <a:t>BUERO SOLIDARIO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84784"/>
            <a:ext cx="9144000" cy="4525963"/>
          </a:xfrm>
        </p:spPr>
        <p:txBody>
          <a:bodyPr>
            <a:normAutofit fontScale="55000" lnSpcReduction="20000"/>
          </a:bodyPr>
          <a:lstStyle/>
          <a:p>
            <a:r>
              <a:rPr lang="es-ES" sz="3800" b="1" dirty="0" smtClean="0"/>
              <a:t>Recogida de Ropa y Alimentos</a:t>
            </a:r>
          </a:p>
          <a:p>
            <a:endParaRPr lang="es-ES" sz="3800" b="1" dirty="0" smtClean="0"/>
          </a:p>
          <a:p>
            <a:r>
              <a:rPr lang="es-ES" sz="3800" b="1" dirty="0" smtClean="0"/>
              <a:t>Participación en el Día del Voluntariado</a:t>
            </a:r>
          </a:p>
          <a:p>
            <a:pPr>
              <a:buNone/>
            </a:pPr>
            <a:endParaRPr lang="es-ES" sz="3800" b="1" dirty="0" smtClean="0"/>
          </a:p>
          <a:p>
            <a:r>
              <a:rPr lang="es-ES" sz="3800" b="1" dirty="0" smtClean="0"/>
              <a:t>Realización de carreras solidarias</a:t>
            </a:r>
          </a:p>
          <a:p>
            <a:pPr>
              <a:buNone/>
            </a:pPr>
            <a:endParaRPr lang="es-ES" sz="3800" b="1" dirty="0" smtClean="0"/>
          </a:p>
          <a:p>
            <a:r>
              <a:rPr lang="es-ES" sz="3800" b="1" dirty="0" smtClean="0"/>
              <a:t>Colaboración con Organizaciones Solidarias:</a:t>
            </a:r>
          </a:p>
          <a:p>
            <a:endParaRPr lang="es-ES" sz="3100" b="1" dirty="0" smtClean="0"/>
          </a:p>
          <a:p>
            <a:pPr>
              <a:buNone/>
            </a:pPr>
            <a:r>
              <a:rPr lang="es-ES" sz="3100" b="1" dirty="0" smtClean="0"/>
              <a:t>       - Unicef</a:t>
            </a:r>
          </a:p>
          <a:p>
            <a:pPr>
              <a:buNone/>
            </a:pPr>
            <a:endParaRPr lang="es-ES" sz="3100" b="1" dirty="0" smtClean="0"/>
          </a:p>
          <a:p>
            <a:pPr>
              <a:buNone/>
            </a:pPr>
            <a:r>
              <a:rPr lang="es-ES" sz="3100" b="1" dirty="0" smtClean="0"/>
              <a:t>       - Manos Unidas</a:t>
            </a:r>
          </a:p>
          <a:p>
            <a:pPr>
              <a:buNone/>
            </a:pPr>
            <a:endParaRPr lang="es-ES" sz="3100" b="1" dirty="0" smtClean="0"/>
          </a:p>
          <a:p>
            <a:pPr>
              <a:buNone/>
            </a:pPr>
            <a:r>
              <a:rPr lang="es-ES" sz="3100" b="1" dirty="0" smtClean="0"/>
              <a:t>       - </a:t>
            </a:r>
            <a:r>
              <a:rPr lang="es-ES" sz="3100" b="1" dirty="0" err="1" smtClean="0"/>
              <a:t>Save</a:t>
            </a:r>
            <a:r>
              <a:rPr lang="es-ES" sz="3100" b="1" dirty="0" smtClean="0"/>
              <a:t> </a:t>
            </a:r>
            <a:r>
              <a:rPr lang="es-ES" sz="3100" b="1" dirty="0" err="1" smtClean="0"/>
              <a:t>the</a:t>
            </a:r>
            <a:r>
              <a:rPr lang="es-ES" sz="3100" b="1" dirty="0" smtClean="0"/>
              <a:t> </a:t>
            </a:r>
            <a:r>
              <a:rPr lang="es-ES" sz="3100" b="1" dirty="0" err="1" smtClean="0"/>
              <a:t>Children</a:t>
            </a:r>
            <a:endParaRPr lang="es-ES" sz="3100" b="1" dirty="0" smtClean="0"/>
          </a:p>
          <a:p>
            <a:pPr>
              <a:buNone/>
            </a:pPr>
            <a:endParaRPr lang="es-ES" sz="3100" b="1" dirty="0" smtClean="0"/>
          </a:p>
          <a:p>
            <a:pPr>
              <a:buNone/>
            </a:pPr>
            <a:r>
              <a:rPr lang="es-ES" sz="3100" b="1" dirty="0" smtClean="0"/>
              <a:t>       -Fundación </a:t>
            </a:r>
            <a:r>
              <a:rPr lang="es-ES" sz="3100" b="1" dirty="0" err="1" smtClean="0"/>
              <a:t>Glorr</a:t>
            </a:r>
            <a:endParaRPr lang="es-ES" sz="3100" b="1" dirty="0" smtClean="0"/>
          </a:p>
          <a:p>
            <a:endParaRPr lang="es-ES" dirty="0"/>
          </a:p>
        </p:txBody>
      </p:sp>
      <p:pic>
        <p:nvPicPr>
          <p:cNvPr id="1026" name="Picture 2" descr="http://www.parroquia-inmaculada.es/wp-content/uploads/2013/11/08FebManosUnid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9775" y="4437112"/>
            <a:ext cx="183869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AutoShape 4" descr="data:image/jpeg;base64,/9j/4AAQSkZJRgABAQAAAQABAAD/2wCEAAkGBxMSEBUQEBMSFhMWFRQXEhUVGBQYFhYXFRgYGBUXExcYHCggGRolHBgYITEjJSkrLi4uGCIzODMsNygtLisBCgoKDg0OGxAQGywkICQsLCw0LywsLCw0LTIyLCw0LCwsLCwsLCwsLCwsLCwwLCwsMCwwLTQsNCwsLCwsLCwsNP/AABEIAOEA4QMBEQACEQEDEQH/xAAcAAEAAgMBAQEAAAAAAAAAAAAABQcBBAYDCAL/xABCEAABAwIDBQUFBQUGBwAAAAABAAIDBBEFEiEGBxMxQSJRYXGBFDJSkaEjQmJysUOSorLBFTM0c4LCFiVTY4PR8f/EABsBAQACAwEBAAAAAAAAAAAAAAAEBgECBQMH/8QANxEBAAEDAQUECQQCAQUAAAAAAAECAwQRBRIhMVEGQWGxEyIycYGRocHRFELh8DNS8SMkJWJy/9oADAMBAAIRAxEAPwC8UBAQEBAQEBAQEBAQEBAQEBAQEBAQEBAQEBAQEBAQEBAQEBAQEBAQEBAQEBAQEBAQEBAQEBAQEBAQEBAQEBAQEBAQEBAQEBAQEBAQEBAQEBAQEBAQEBAQEBAQEBAQEBAQEBAQEBAQEBAQEBAQEBAQEBAQEBAQEBAQEBAQEBAQEBAQYLgOaMxEyzdGBAQEBAQEBAQEBAQEBAQEBAQEBAQEBAQEBBglBWm3u8F0b3UtERmbpLNobHq2PpcdSod7ImJ3aVp2TsSmumL2RynlH3n8K0qa+WR2aSWRxJvdz3H+qiTMzzlaKLFuiNKaYiPdCSwXaurpXAxyuLb6xvJcw+FjqPRb0XaqeUo2Ts3GyI0rpjXrHCVrYJvDo5mN4sghkI7TH3DQfB9spCmUZFExx4KhlbDyrVU7lO9T1j8c3U01UyRodG9r2nkWkEfML3iYnk5Nduu3OlcTE+L2WWggICAgICAgICAgICAgICAgICAgIBKDiNqN40FMTHBaaUXBsbRtP4ndT4D5hRrmTTTwji7uDsK9fiK7nq0/Wfh+VfY1jOI1UTp5eK2nBHugxxdo2AHIv5+Ki113Ko1nksmNiYONXFujSa/HjP8AH0cuF5OqygICDYoqyWB+aJ743jnlJafUdfVZiZieDzu2rd6nSuImPHi77ZvehIwiOubnby4rBZ48XN5O9LHzUmjJmPaV3N7O0Va1Y86T0nl8J7loYfXxzxiWF7Xsdyc06eR7j4FTaaoqjWFUvWblmuaLkaTDZWXkXQEBAQEBAQEBAQEBAQEBAQEHnNM1jS95DWtBLnE2AA5knuSZ0bU0zVMU0xrMqqx7aepxOY0WHNcIeT3i7S8X1c933I/DmfooNd2q7O7RyW7E2fY2fb/UZUxvd0c9PCI75+kfV02zG7ynpgHzATTc7uHYb+Rn9Tde1vHpp58ZcrO25fvzNNv1afDnPvn8PzvZFsOIHLixX8rmyZX+P4wz2f45nHpKlAuevTKAgw7kjK9IdnqavoYHzxjOYY/tG6SA5QL5hz5dbro+jpuURqoFWdfwsmum3VwiqeHdz6K12u2InoryC8sF/wC8A1b3CQdPPl5KJds1Uce5aNnbXtZfqz6tfTr7vxzRuzO0c1DLxITdpP2kZ9148e49xWlu5NE6wk5uBay6N2vn3T3x/eiY2124krC1kOeKAAEtvZznEa5y08hyA9fL0u3pr4RyQtmbHoxYmq5pVVPyiPD7/Jjd9jFWK2KGOSR7HOtIxxc5oYAcx1vlt3hLFde9EQztfFxv01VddMRMcpjhOv3XiuioQgICAgICAgICAgICAgIOH3n7RVFJHEKfsiQuDpbAlpFrNaDoCdTc9yjZFyqiI0d7YeDYya6pu8dNOH3VLV4vUSgiWeZ4d7zXPeWnrq29vooU1VTzlcbeLYtzE0UREx0iPPmtbdVilK6nFPE0MnaLytPvSH/qNPUeH3fqpuNVTu6RzVDb+NkRe9LXOtE8vDw/vN3ikq+gttsMNTQzRNF3ZczPzMOYfovK9TvUTCfszIixlUVzy10n3TwfPq5j6OICDLWFxDWi5JAA7ydAhMxEay+k8KpuFBHF8EbG/utAP1XWpjSIh8uv3PSXaq+szL3qC3I7PlyWObNbLltrmvpayzPi0o3t6N3n4Pnnak03tT/YQeDfS/u5tc3D6hnddcu5u73q8n0jA/Uegp/Ue1/efj1RJWiYvHd1syylpxNdr5Zmtc541AadWtYe7qT1PoujYtRTGvfKhbZ2hXk3po00ppnTTx6y69e7jCAgICAgICAgICAgICAg4Xe3izI6P2chrpJj2b65WsNy8dx6DzKjZVcRTp1d/s9jV3Mj0sTpFP117vyqnFcGmpsnHYW8Rgew9CCL2v3i+o6KFVRNPNb8fLtZGvo510nSf706NSmqHxvbJG4te03a5psQfArETpxh7V0U10zTVGsStnY3eMyUCGtLY5dA2TlG/wDN8Dvp5KbayInhUp20thV2tbmPxp6d8fmPqsEG6lK4p/eNsW6GR1XTtJhcS6RrRrE48zYfcPPw8lAv2ZpnejkumxtrU3aYsXZ0qjhE9f583AXUZYhBYe7HZF0kja6dto2awtPN7uj7fCOY7z5KVj2pmd6Vb25tSmiice3PrTz8I6e+Vo4picVNGZZ3tYwdT1PcBzJ8AplVUUxrKp2Me5fr3LcaypvbXbiStJiivHTfD96Txkt0/D87qBdvTXwjku2zNj0Ysb9fGv6R7vy49eDtJDFMGmp2xOnYWiVmdl+dr8nDoeRt4hbVUTTpr3o9jLtX5qi3Ou7Ok/3osvdBjhfE+jee1F2o/wDLcdR6O+jvBS8WvWN3oq3aLD3LkX6eVXCff/MeSxVLVoQEBAQEBAQEBAQEBAQEFOyn+08dDTrDG+1unDg5/vP0/wBSgT/1b3h+F1p/8fsvWPamPrV+I8lo47g0VXCYJm3aeRHvNd0c09CpldEVxpKp4uXcxrkXLc8fPwlRG0+z0tDNwpRdpuY5B7r2+Hce8dFzbluaJ0l9Awc63l29+jn3x0/vdKIWia6PZvbSqo7Ma7iRD9lJcgD8B5t9NPBetu9VRyczN2Tj5XrTGlXWPv1/vFYeE7zaSUATh8LuuYZmePab08wpVOVRPPgrWR2fybc629Ko8OE/KX4rMJwWqJkzwNJ5mOQR3823t9EmizVx4NrWTtXH9XSqY8Y1+v8ALxgw3A6Q53Phe4ajPJxfk0afRY3bFHFvXkbXyY3YiYjwjd+rwxzenG0FtHGXu6PkGVg8m8z9FivKj9sPTF7OV1Trfq0jpHGfny81b4vi89VJxKiRz3dAdGtHc1o0AUSqqap1laMbFtY9G5ap0jz98tFavd2+7LZX2mX2mZv2MTuyDykkGtvFrdCfGw71Ix7W9O9PKHB25tL0Fv0NufWq+kfmVh7wMFFVQvaB9pGOJH5tGo9RcKVfo3qFb2Rl/p8mmZ5Twn4/iVQ7DYjwK+CT7rnBjvyydn9SFBtVbtcSuW1bHpsWunviNfk+gwuo+ciAgICAgICAgICAgICCN2kruBSTzdWRPLfzW7P1stLlW7TMpWFZ9NkUW+sx/Kudy9JeWomI1axjAfzEl38rVExI4zKy9prulFu3HfMz8uX3WwpyoI7HcGiq4TDM27TyI95rujmnoVpXRFcaSk4uVcxrkXLc8fPwlQ+0+z8tDNwpdWm5jeOT2947iOo6Lm3Lc0TpL6Dg51vLt79Hxjp/e5ErRMEGLIyAIMowINnC6B9RNHBH70jg0eF+ZPgBc+izTE1TpDyv3qbNuq5VyiNX0VhGHMpoGQRCzGNAHj3k+JNz6rq00xTGkPmmRfrv3arlfOW2Vs8XzrtNR+zV08TdMkpLPAHts+hC5NyN2qY6PpeDd/UY1Fc98cfKX0JRTZ42P+JrXfMArqxOsPm92ncrmnpMvdZaCAgICAgICAgICAgIOR3py5cMlHxOib/G0n9F4ZM6W5djYNOubT4RM/SUPuXA9nnPXitv5ZBb+q88TlPvTe0uvpaPdPmsZS1aEEVtHgUVbAYZR4scPeY7o5v/AK6haXLcVxpKXhZlzEuxco+MdY6KBxjDJKWd9PMLOYfRw6Ob4ELmVUzTOkvomNkUZFqLlHKf7o01q9xAQEBBYW5zDc9RLUEf3bQ1v5n8z+6PqpWLTrVM9Fb7SZG7aptR+6dfl/K3VOU0QUhvagy4i4j78Ubj/E3/AGrnZMev8F87PV72HEdJmPKfut3Zsn2Onzc+DFfzyhTrfswpmbp+ouaf7T5pJbowgICAgICAgICAgICDjt7A/wCWv8JIr/vKPk/4/k7fZ+f+9j3T5Of3K1P+Ji/y3j+Jp/QfNeWJPOHR7TW/8dfvjyWipqpiAgqLfOxvtMBFsxidm77B3Zv83KDle1C5dmpq9DXHdr9uP2V6oqyCAgICC4NzcFqOR/xTH+FoCnYserM+Kl9pK9cimnpT93fqUrogpbe87NiIaOYgjHqXSEfqFzsr2/h+V57OxpiTM/7T5QuHD4skUbPhYwfIALoUxpClXqt65VV1mWwsvMQEBAQEBAQEBAQEBBzu8Ck4uG1DRzDM4/8AGQ//AGryvxrbl0tkXPR5lufHT58PuqvdliQgxGMONmyh0R83WLP4gB/qULHq3a48Vt25jzdxKtOdPrfn6eS9l0lAEBBSW9mqz4iWj9nFG31N3n6OC52TOta99n7e7h69Zmft9nGrwdsQEBAQXHudlBoXt7pn39Q0qfi+x8VJ7R06ZUT1pj7u8UlXxBTFdH7btAWDVrZmg+DYAM3pdp+a59Xr3tPHyXe1P6TZOs85pn51cvNc4XQUgQEBAQEBAQEBAQEBAQec8Qc0sdqHAg+RFik8W1NU01RVHc+cMTo30tS+K5D4pCGnr2TdjvlYrkTTuzp0fTbF2nIsxX3VR/zC/NlMabWUsc494i0g+F7dHD56+RC6duvfp1fPM/EnFv1W55d3u7kuvRDCg+ettp8+I1Lv+65v7lmf7Vy7s61y+kbLo3MO3Hhr8+KFXmnCAgICC0Ny1VpUQ+Mbx6gtP6BTMSecKn2mt8bdz3x91nqYqqM2kxUUtLLUOt2WnKO9x0YPnZaXK9ymZSsLGnIv02o75+ne4Pc/hJJlrpNS4lkZPUk3kcPWw+ajYtHOqVh7R5MRFONT3cZ+0LPUxVBAQEBAQEBAQEBAQEBAQVXvfwGzm1zBobMmt0P3HH+X5KFlW+O/C29nc3WJx6vfH3j7ud3fbUexVGWQngSkCT8B+68Dw5Hw8l5Wbu5PHk6W2Nnfq7WtPt08vHw/C9I3hwDmkEEAgjUEHkQV0lBmJidJfpGHzZjbr1U5PMzS/wA5XJr9qX0/FjSxRH/rHk01q9xAQEBB1e7DEODiLGk9mVroz3XOrfqLeq9serSuPFx9u2PS4dUxzp4/lei6Sgqp25xB+I1zMMpScjHniO6Zxo9x/CwXHn6KDeqm5XuU/wB/4W7ZdijBxqsu9zmOHu7o98+Sy8Jw9lPCyCIWYxoaPHvJ8Sbn1UymmKY0hV8i/XfuVXK+cttbPEQEBAQEBAQEBAQEBAQEHhXUjJo3RSNDmPaWuB6grExExpL0tXarVcV0TpMcVAbWbOvoagxPuWG5if8AE3x/EORC5ly3NE6S+ibPzqMy1vxz746T+OjotgNujTWpqokwcmP5mLwPez9F62b+5wq5eTm7X2NGRres+33x1/nzXBDM17Q9jg5rgC1zSCCDyII5qfE6qXVTNMzTVGkw+b8Y/wATN/nS/wA5XJq9qX07G/w0f/MeTUWr2EBAQEH7gmcx7ZGGzmuDmnuLTcfUJya10RXTNNXKeD6PwbEG1FPHOzlIxrvIkaj0Nx6LrUVb1MS+ZZNibF2q3V3To86HBIIZpZ4ow2SU3kdrr327rnU26rEUUxMzHe2u5d67bpt11a008kit0YQEBAQEBAQEBAQEBAQEBAQRuP4JFWQmGdtxza4e8x3RzT0K0roiuNJSsTLuYtz0luf58JUftVspPQvs8ZoiexKB2T4O+F3gfS651y1VRPFfMDaVrMp9XhV3x/ecGzO1tRRG0Ts0V+1E+5Z4lvVp8R8ilu7VRyM7ZljLjWuNKusc/wCUXilUJZ5ZgCBJI94BNyMzibX681pVOszKXYtzbtU0Tx0iI+TWWHqICAgICC19zeKOdFLTOvaMh7D3CS92/MX9VNxauE0qf2kx4puU3o/dwn4LIUtWRAQEBAQEBAQEBAQEBAQEBAQEHnUQNkaWSNa5rhZzXAEEdxB5rExE8JbUV1UVRVTOkx0V5tDutjeS+ifwzz4b7ln+k82/VRa8WP2rJh9oq6fVvxr4xz+PdP0V/i2y1XTH7WB+X42jOz95vL1sotVuunnCx4+0ca/7Fca9J4T9UMCtE1lAQEG1h+GzTnLBE+Q3t2WkgeZ5D1KzTTNXKNXleyLVmNblUR73bYDuumkIdVvETdLsbZ0h8Cfdb9VIoxqp9rg4OX2itUcLEb09Z4R+Z+izcDwOCkj4dOwNB1cebnHvc46lTKKKaI0hVcrMvZNe/dnX7e5JLdGEBAQEBAQEBAQEBAQEBAQEBAQEBBiyCOrsApZjeWnhee8sbf52utKrdNXOEq1m5FrhRXMfGURLu9w92vAt+V8o+may0nHtz3JlO3M6n9/ziPw/Dd3OHD9i4+csv9HLH6a30bTt3O/3+kfhIUmx9DHqylhuORc3Ofm662izRHcjXNqZlz2rk/CdPJMxxhos0ADuAAH0XqgzVMzrL9owICAgICAgICAgICAg16+tjgjdNM9rI2C73ONgAO9Bwh3y4XnyZ5rfFwn29B71vRB3GFYlFUwtngeHxvF2uF9bGx58iCCPRBtoCAgICD88QXy3F7XtfW3K9u5BAz7YUrK9uGuMntDrEDI7Lq0uF38hoCg6BAQEGpimJw00RmqJGRxt5uebDwHifBBxEm+LDA7KHVDh8Qhfb0vqfkgmpdv6EUXt4lc6DOIyWMcXB5+65lrgoJ3CsQZUQR1EV8kjQ9lwQbHlcHkgicd2ypaOphpZ3OEk5AZlaSBmcGNLyOQLiAgzQ7YUstdJh7DJx48xeCxwb2bXs7kfeCCbqpxGx0jr5Wtc51tTZoJNh5BBD7KbWU2IxvkpS8tY4NdnYW6kXFr89EE6gICAgICAgIOR3p4JLWYbJDTjNIHRvazkX8N2YtF9Lnogp7Zba2KhjNBiOGxyMzOzlzGtn1Oudsgs+3IG40HVYFqOxZ0eH03/AA/TsmZK54YHFzY4W9pzzJcgts67bEix08FkQeE7wq5mJx4dXx0p4pDQ+Ak5XPByEnMQRcWI0KDc2a3jSmprabEmQxOpY5Hgxh4zCL375nO5tLHC3QnuQaWE70aj+z58Rq4IgziNhpY484MkpBLs73OIytGhIHNrvAIPA7x8RghiraqKifTyFuaKF547Gu1aSC462vp87LAtT2zPBxoAJM0eeIXyh+ZuZgueV7jVZFH7IY1i02JVssDKeWpyhkzZXERxtjke1rYbOGgcCPHnzKwP3tVWTxbSxSRwiWp4UOWIGzTI6F4Iv0aCSb9w9UHVbLbe1pxM4ZiUELHlps6K9mkNDxe7iHNLevRZGrHvGra2pmZhrKNkMOgfVPLXSG5DcvaFr2Nh0HMoOr3d7Zf2lA8vjEc8L8kzAbtvrZzD8JsfUHUixIVrveqZKvGYMOLyyJvAa3uDpz2pLdSBp/8ASsCz6Hd7hsUYiFHA4AWLpGh73eLnu1JWRx29TZ6nosGfFStLI3VUT8ty4AuuDlvqBpyWBDUu2+KUWHU0zaSAUQbHEx0hJfJYHtHK4ZA6xsbHl1QTO1+1bTW4TI2lppPaGwyMfMxzpYuLLG08NwcACA7uOoBWRGbP1LYtp6+Z+jGR1L3Hua1sZP0CwNqDbfFcRhqZaOlphSMbI08QuzlpYbgOzAF+U30FhoFkc9u92ikw/BqqpgaxzhVU7AJA4ts9rQT2SDe3isDqcI3iYlVOp5IKNhpjw2VUxbJkEn7csObssb097lqVkfml3j19a+Z+Hx0TKeL3PaXlskvUWGYWJGtulxrdB7129V5wltdBFGJxUNgnjkzlrSY3Pu0gtJBAaRfvIKDSxDeLi0NNDiElJTNpZC0AXfndcE397sB1jbQ8tboLYwutbPBHOy4bIxj2g8wHtDgD46oNpAQEEDtsysNG44cQKlrmOYDls4NcC9va0NxfQoKp2prsXxCnFLPhBEmZv2wjfcEH7jnGzb63N7WKwP3j2yWKUuEUtLTiR4Mkz6yOnJzXkLTG27dXNAzAkaXt0QRr8Cqoq+kq6TB6iKKLhuEVwXvcwuBdM/XI4kjV3QAoJze7sZUzzw1lJC90krBFUMZ2srraOdb7tiWk/hHesjodrd3zpMFioKS3Epy17QbDiuAcJO0eRcXEgnqBfvQchheGZYGwy7NvkqmjJxCMsT3AWzvcfd8f1QXRg0BjpoY3MYwtijaWM9xhDQC1mp7INwNUFO4XTYlhOJVkkeHy1TZ3PyOjvks6V8jHZgDb37EG1rfMJSowiqftNT1bqeURcOLiSBp4bXcF4cC7lo42WB6VeCVDtqBUcCb2fIAZcp4f9xlPa89FkczR7HS4fVSx1WFOxCncfspIxmc0AmxHdcGxBtqAQVgWPu3ocnHkbhraBjzGI23vLIGh13Si/ZsXaC3U81kRe9fYCStcyro7e0RjK5hOXiNBu0td0e03tf5iyCCpNq9ooo+C+gdI8dkSuhffuuSxwa7zWB+tosLxaowWQVscktS+qieyKMNcWRhtvcZo0XubXJ1Qbm1+C1MmzlLTxwTOmaabNE1pL25Q7NdvSyyIvHdnqt02CFtNORDDSichjjwy2aIuEnwkAE+iDboNl6iTHcQMkMrIJ4qmNsxYch4jWAEHryJ9FgaOzQxTDaepw04bLOHmQxyxnsXezIXZrEOaQ0EDQ30QReF7L1rcDqYDS1AldV0rmMMbszmsAzODe4WWRb2xeFluD09NIwxuNM1kjSLOa57e3mHxXJJQVNg+yMuHzSQ1uEOr4zbhTRDMQG6C3gRY5TYg35rAkdptn55MJc2mwo0xdWRvZBEC+QxtheDJKAdDmNuQ6eayJXbbBamTZ6kp44JnTNNPnja0l7crHh2ZvSxI+aCw9koXMoKZj2lr2wRNc1wsWkMAII6FBLICAgIMWQZQYsgygIMWQZQYsgWQLIFkGUBBiyDKDFkCyBZAsgWQZQYsgWQLIMoCAgICAgICAgICAgICAgICAgICAgICAgICAgICAgICAgICAgICAgICAgICAgICAgICAgICAgICA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155575" y="-2773363"/>
            <a:ext cx="5791200" cy="579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data:image/jpeg;base64,/9j/4AAQSkZJRgABAQAAAQABAAD/2wCEAAkGBxMSEBUQEBMSFhMWFRQXEhUVGBQYFhYXFRgYGBUXExcYHCggGRolHBgYITEjJSkrLi4uGCIzODMsNygtLisBCgoKDg0OGxAQGywkICQsLCw0LywsLCw0LTIyLCw0LCwsLCwsLCwsLCwsLCwwLCwsMCwwLTQsNCwsLCwsLCwsNP/AABEIAOEA4QMBEQACEQEDEQH/xAAcAAEAAgMBAQEAAAAAAAAAAAAABQcBBAYDCAL/xABCEAABAwIDBQUFBQUGBwAAAAABAAIDBBEFEiEGBxMxQSJRYXGBFDJSkaEjQmJysUOSorLBFTM0c4LCFiVTY4PR8f/EABsBAQACAwEBAAAAAAAAAAAAAAAEBgECBQMH/8QANxEBAAEDAQUECQQCAQUAAAAAAAECAwQRBRIhMVEGQWGxEyIycYGRocHRFELh8DNS8SMkJWJy/9oADAMBAAIRAxEAPwC8UBAQEBAQEBAQEBAQEBAQEBAQEBAQEBAQEBAQEBAQEBAQEBAQEBAQEBAQEBAQEBAQEBAQEBAQEBAQEBAQEBAQEBAQEBAQEBAQEBAQEBAQEBAQEBAQEBAQEBAQEBAQEBAQEBAQEBAQEBAQEBAQEBAQEBAQEBAQEBAQEBAQEBAQEBAQYLgOaMxEyzdGBAQEBAQEBAQEBAQEBAQEBAQEBAQEBAQEBBglBWm3u8F0b3UtERmbpLNobHq2PpcdSod7ImJ3aVp2TsSmumL2RynlH3n8K0qa+WR2aSWRxJvdz3H+qiTMzzlaKLFuiNKaYiPdCSwXaurpXAxyuLb6xvJcw+FjqPRb0XaqeUo2Ts3GyI0rpjXrHCVrYJvDo5mN4sghkI7TH3DQfB9spCmUZFExx4KhlbDyrVU7lO9T1j8c3U01UyRodG9r2nkWkEfML3iYnk5Nduu3OlcTE+L2WWggICAgICAgICAgICAgICAgICAgIBKDiNqN40FMTHBaaUXBsbRtP4ndT4D5hRrmTTTwji7uDsK9fiK7nq0/Wfh+VfY1jOI1UTp5eK2nBHugxxdo2AHIv5+Ki113Ko1nksmNiYONXFujSa/HjP8AH0cuF5OqygICDYoqyWB+aJ743jnlJafUdfVZiZieDzu2rd6nSuImPHi77ZvehIwiOubnby4rBZ48XN5O9LHzUmjJmPaV3N7O0Va1Y86T0nl8J7loYfXxzxiWF7Xsdyc06eR7j4FTaaoqjWFUvWblmuaLkaTDZWXkXQEBAQEBAQEBAQEBAQEBAQEHnNM1jS95DWtBLnE2AA5knuSZ0bU0zVMU0xrMqqx7aepxOY0WHNcIeT3i7S8X1c933I/DmfooNd2q7O7RyW7E2fY2fb/UZUxvd0c9PCI75+kfV02zG7ynpgHzATTc7uHYb+Rn9Tde1vHpp58ZcrO25fvzNNv1afDnPvn8PzvZFsOIHLixX8rmyZX+P4wz2f45nHpKlAuevTKAgw7kjK9IdnqavoYHzxjOYY/tG6SA5QL5hz5dbro+jpuURqoFWdfwsmum3VwiqeHdz6K12u2InoryC8sF/wC8A1b3CQdPPl5KJds1Uce5aNnbXtZfqz6tfTr7vxzRuzO0c1DLxITdpP2kZ9148e49xWlu5NE6wk5uBay6N2vn3T3x/eiY2124krC1kOeKAAEtvZznEa5y08hyA9fL0u3pr4RyQtmbHoxYmq5pVVPyiPD7/Jjd9jFWK2KGOSR7HOtIxxc5oYAcx1vlt3hLFde9EQztfFxv01VddMRMcpjhOv3XiuioQgICAgICAgICAgICAgIOH3n7RVFJHEKfsiQuDpbAlpFrNaDoCdTc9yjZFyqiI0d7YeDYya6pu8dNOH3VLV4vUSgiWeZ4d7zXPeWnrq29vooU1VTzlcbeLYtzE0UREx0iPPmtbdVilK6nFPE0MnaLytPvSH/qNPUeH3fqpuNVTu6RzVDb+NkRe9LXOtE8vDw/vN3ikq+gttsMNTQzRNF3ZczPzMOYfovK9TvUTCfszIixlUVzy10n3TwfPq5j6OICDLWFxDWi5JAA7ydAhMxEay+k8KpuFBHF8EbG/utAP1XWpjSIh8uv3PSXaq+szL3qC3I7PlyWObNbLltrmvpayzPi0o3t6N3n4Pnnak03tT/YQeDfS/u5tc3D6hnddcu5u73q8n0jA/Uegp/Ue1/efj1RJWiYvHd1syylpxNdr5Zmtc541AadWtYe7qT1PoujYtRTGvfKhbZ2hXk3po00ppnTTx6y69e7jCAgICAgICAgICAgICAg4Xe3izI6P2chrpJj2b65WsNy8dx6DzKjZVcRTp1d/s9jV3Mj0sTpFP117vyqnFcGmpsnHYW8Rgew9CCL2v3i+o6KFVRNPNb8fLtZGvo510nSf706NSmqHxvbJG4te03a5psQfArETpxh7V0U10zTVGsStnY3eMyUCGtLY5dA2TlG/wDN8Dvp5KbayInhUp20thV2tbmPxp6d8fmPqsEG6lK4p/eNsW6GR1XTtJhcS6RrRrE48zYfcPPw8lAv2ZpnejkumxtrU3aYsXZ0qjhE9f583AXUZYhBYe7HZF0kja6dto2awtPN7uj7fCOY7z5KVj2pmd6Vb25tSmiice3PrTz8I6e+Vo4picVNGZZ3tYwdT1PcBzJ8AplVUUxrKp2Me5fr3LcaypvbXbiStJiivHTfD96Txkt0/D87qBdvTXwjku2zNj0Ysb9fGv6R7vy49eDtJDFMGmp2xOnYWiVmdl+dr8nDoeRt4hbVUTTpr3o9jLtX5qi3Ou7Ok/3osvdBjhfE+jee1F2o/wDLcdR6O+jvBS8WvWN3oq3aLD3LkX6eVXCff/MeSxVLVoQEBAQEBAQEBAQEBAQEFOyn+08dDTrDG+1unDg5/vP0/wBSgT/1b3h+F1p/8fsvWPamPrV+I8lo47g0VXCYJm3aeRHvNd0c09CpldEVxpKp4uXcxrkXLc8fPwlRG0+z0tDNwpRdpuY5B7r2+Hce8dFzbluaJ0l9Awc63l29+jn3x0/vdKIWia6PZvbSqo7Ma7iRD9lJcgD8B5t9NPBetu9VRyczN2Tj5XrTGlXWPv1/vFYeE7zaSUATh8LuuYZmePab08wpVOVRPPgrWR2fybc629Ko8OE/KX4rMJwWqJkzwNJ5mOQR3823t9EmizVx4NrWTtXH9XSqY8Y1+v8ALxgw3A6Q53Phe4ajPJxfk0afRY3bFHFvXkbXyY3YiYjwjd+rwxzenG0FtHGXu6PkGVg8m8z9FivKj9sPTF7OV1Trfq0jpHGfny81b4vi89VJxKiRz3dAdGtHc1o0AUSqqap1laMbFtY9G5ap0jz98tFavd2+7LZX2mX2mZv2MTuyDykkGtvFrdCfGw71Ix7W9O9PKHB25tL0Fv0NufWq+kfmVh7wMFFVQvaB9pGOJH5tGo9RcKVfo3qFb2Rl/p8mmZ5Twn4/iVQ7DYjwK+CT7rnBjvyydn9SFBtVbtcSuW1bHpsWunviNfk+gwuo+ciAgICAgICAgICAgICCN2kruBSTzdWRPLfzW7P1stLlW7TMpWFZ9NkUW+sx/Kudy9JeWomI1axjAfzEl38rVExI4zKy9prulFu3HfMz8uX3WwpyoI7HcGiq4TDM27TyI95rujmnoVpXRFcaSk4uVcxrkXLc8fPwlQ+0+z8tDNwpdWm5jeOT2947iOo6Lm3Lc0TpL6Dg51vLt79Hxjp/e5ErRMEGLIyAIMowINnC6B9RNHBH70jg0eF+ZPgBc+izTE1TpDyv3qbNuq5VyiNX0VhGHMpoGQRCzGNAHj3k+JNz6rq00xTGkPmmRfrv3arlfOW2Vs8XzrtNR+zV08TdMkpLPAHts+hC5NyN2qY6PpeDd/UY1Fc98cfKX0JRTZ42P+JrXfMArqxOsPm92ncrmnpMvdZaCAgICAgICAgICAgIOR3py5cMlHxOib/G0n9F4ZM6W5djYNOubT4RM/SUPuXA9nnPXitv5ZBb+q88TlPvTe0uvpaPdPmsZS1aEEVtHgUVbAYZR4scPeY7o5v/AK6haXLcVxpKXhZlzEuxco+MdY6KBxjDJKWd9PMLOYfRw6Ob4ELmVUzTOkvomNkUZFqLlHKf7o01q9xAQEBBYW5zDc9RLUEf3bQ1v5n8z+6PqpWLTrVM9Fb7SZG7aptR+6dfl/K3VOU0QUhvagy4i4j78Ubj/E3/AGrnZMev8F87PV72HEdJmPKfut3Zsn2Onzc+DFfzyhTrfswpmbp+ouaf7T5pJbowgICAgICAgICAgICDjt7A/wCWv8JIr/vKPk/4/k7fZ+f+9j3T5Of3K1P+Ji/y3j+Jp/QfNeWJPOHR7TW/8dfvjyWipqpiAgqLfOxvtMBFsxidm77B3Zv83KDle1C5dmpq9DXHdr9uP2V6oqyCAgICC4NzcFqOR/xTH+FoCnYserM+Kl9pK9cimnpT93fqUrogpbe87NiIaOYgjHqXSEfqFzsr2/h+V57OxpiTM/7T5QuHD4skUbPhYwfIALoUxpClXqt65VV1mWwsvMQEBAQEBAQEBAQEBBzu8Ck4uG1DRzDM4/8AGQ//AGryvxrbl0tkXPR5lufHT58PuqvdliQgxGMONmyh0R83WLP4gB/qULHq3a48Vt25jzdxKtOdPrfn6eS9l0lAEBBSW9mqz4iWj9nFG31N3n6OC52TOta99n7e7h69Zmft9nGrwdsQEBAQXHudlBoXt7pn39Q0qfi+x8VJ7R06ZUT1pj7u8UlXxBTFdH7btAWDVrZmg+DYAM3pdp+a59Xr3tPHyXe1P6TZOs85pn51cvNc4XQUgQEBAQEBAQEBAQEBAQec8Qc0sdqHAg+RFik8W1NU01RVHc+cMTo30tS+K5D4pCGnr2TdjvlYrkTTuzp0fTbF2nIsxX3VR/zC/NlMabWUsc494i0g+F7dHD56+RC6duvfp1fPM/EnFv1W55d3u7kuvRDCg+ettp8+I1Lv+65v7lmf7Vy7s61y+kbLo3MO3Hhr8+KFXmnCAgICC0Ny1VpUQ+Mbx6gtP6BTMSecKn2mt8bdz3x91nqYqqM2kxUUtLLUOt2WnKO9x0YPnZaXK9ymZSsLGnIv02o75+ne4Pc/hJJlrpNS4lkZPUk3kcPWw+ajYtHOqVh7R5MRFONT3cZ+0LPUxVBAQEBAQEBAQEBAQEBAQVXvfwGzm1zBobMmt0P3HH+X5KFlW+O/C29nc3WJx6vfH3j7ud3fbUexVGWQngSkCT8B+68Dw5Hw8l5Wbu5PHk6W2Nnfq7WtPt08vHw/C9I3hwDmkEEAgjUEHkQV0lBmJidJfpGHzZjbr1U5PMzS/wA5XJr9qX0/FjSxRH/rHk01q9xAQEBB1e7DEODiLGk9mVroz3XOrfqLeq9serSuPFx9u2PS4dUxzp4/lei6Sgqp25xB+I1zMMpScjHniO6Zxo9x/CwXHn6KDeqm5XuU/wB/4W7ZdijBxqsu9zmOHu7o98+Sy8Jw9lPCyCIWYxoaPHvJ8Sbn1UymmKY0hV8i/XfuVXK+cttbPEQEBAQEBAQEBAQEBAQEHhXUjJo3RSNDmPaWuB6grExExpL0tXarVcV0TpMcVAbWbOvoagxPuWG5if8AE3x/EORC5ly3NE6S+ibPzqMy1vxz746T+OjotgNujTWpqokwcmP5mLwPez9F62b+5wq5eTm7X2NGRres+33x1/nzXBDM17Q9jg5rgC1zSCCDyII5qfE6qXVTNMzTVGkw+b8Y/wATN/nS/wA5XJq9qX07G/w0f/MeTUWr2EBAQEH7gmcx7ZGGzmuDmnuLTcfUJya10RXTNNXKeD6PwbEG1FPHOzlIxrvIkaj0Nx6LrUVb1MS+ZZNibF2q3V3To86HBIIZpZ4ow2SU3kdrr327rnU26rEUUxMzHe2u5d67bpt11a008kit0YQEBAQEBAQEBAQEBAQEBAQRuP4JFWQmGdtxza4e8x3RzT0K0roiuNJSsTLuYtz0luf58JUftVspPQvs8ZoiexKB2T4O+F3gfS651y1VRPFfMDaVrMp9XhV3x/ecGzO1tRRG0Ts0V+1E+5Z4lvVp8R8ilu7VRyM7ZljLjWuNKusc/wCUXilUJZ5ZgCBJI94BNyMzibX681pVOszKXYtzbtU0Tx0iI+TWWHqICAgICC19zeKOdFLTOvaMh7D3CS92/MX9VNxauE0qf2kx4puU3o/dwn4LIUtWRAQEBAQEBAQEBAQEBAQEBAQEHnUQNkaWSNa5rhZzXAEEdxB5rExE8JbUV1UVRVTOkx0V5tDutjeS+ifwzz4b7ln+k82/VRa8WP2rJh9oq6fVvxr4xz+PdP0V/i2y1XTH7WB+X42jOz95vL1sotVuunnCx4+0ca/7Fca9J4T9UMCtE1lAQEG1h+GzTnLBE+Q3t2WkgeZ5D1KzTTNXKNXleyLVmNblUR73bYDuumkIdVvETdLsbZ0h8Cfdb9VIoxqp9rg4OX2itUcLEb09Z4R+Z+izcDwOCkj4dOwNB1cebnHvc46lTKKKaI0hVcrMvZNe/dnX7e5JLdGEBAQEBAQEBAQEBAQEBAQEBAQEBBiyCOrsApZjeWnhee8sbf52utKrdNXOEq1m5FrhRXMfGURLu9w92vAt+V8o+may0nHtz3JlO3M6n9/ziPw/Dd3OHD9i4+csv9HLH6a30bTt3O/3+kfhIUmx9DHqylhuORc3Ofm662izRHcjXNqZlz2rk/CdPJMxxhos0ADuAAH0XqgzVMzrL9owICAgICAgICAgICAg16+tjgjdNM9rI2C73ONgAO9Bwh3y4XnyZ5rfFwn29B71vRB3GFYlFUwtngeHxvF2uF9bGx58iCCPRBtoCAgICD88QXy3F7XtfW3K9u5BAz7YUrK9uGuMntDrEDI7Lq0uF38hoCg6BAQEGpimJw00RmqJGRxt5uebDwHifBBxEm+LDA7KHVDh8Qhfb0vqfkgmpdv6EUXt4lc6DOIyWMcXB5+65lrgoJ3CsQZUQR1EV8kjQ9lwQbHlcHkgicd2ypaOphpZ3OEk5AZlaSBmcGNLyOQLiAgzQ7YUstdJh7DJx48xeCxwb2bXs7kfeCCbqpxGx0jr5Wtc51tTZoJNh5BBD7KbWU2IxvkpS8tY4NdnYW6kXFr89EE6gICAgICAgIOR3p4JLWYbJDTjNIHRvazkX8N2YtF9Lnogp7Zba2KhjNBiOGxyMzOzlzGtn1Oudsgs+3IG40HVYFqOxZ0eH03/AA/TsmZK54YHFzY4W9pzzJcgts67bEix08FkQeE7wq5mJx4dXx0p4pDQ+Ak5XPByEnMQRcWI0KDc2a3jSmprabEmQxOpY5Hgxh4zCL375nO5tLHC3QnuQaWE70aj+z58Rq4IgziNhpY484MkpBLs73OIytGhIHNrvAIPA7x8RghiraqKifTyFuaKF547Gu1aSC462vp87LAtT2zPBxoAJM0eeIXyh+ZuZgueV7jVZFH7IY1i02JVssDKeWpyhkzZXERxtjke1rYbOGgcCPHnzKwP3tVWTxbSxSRwiWp4UOWIGzTI6F4Iv0aCSb9w9UHVbLbe1pxM4ZiUELHlps6K9mkNDxe7iHNLevRZGrHvGra2pmZhrKNkMOgfVPLXSG5DcvaFr2Nh0HMoOr3d7Zf2lA8vjEc8L8kzAbtvrZzD8JsfUHUixIVrveqZKvGYMOLyyJvAa3uDpz2pLdSBp/8ASsCz6Hd7hsUYiFHA4AWLpGh73eLnu1JWRx29TZ6nosGfFStLI3VUT8ty4AuuDlvqBpyWBDUu2+KUWHU0zaSAUQbHEx0hJfJYHtHK4ZA6xsbHl1QTO1+1bTW4TI2lppPaGwyMfMxzpYuLLG08NwcACA7uOoBWRGbP1LYtp6+Z+jGR1L3Hua1sZP0CwNqDbfFcRhqZaOlphSMbI08QuzlpYbgOzAF+U30FhoFkc9u92ikw/BqqpgaxzhVU7AJA4ts9rQT2SDe3isDqcI3iYlVOp5IKNhpjw2VUxbJkEn7csObssb097lqVkfml3j19a+Z+Hx0TKeL3PaXlskvUWGYWJGtulxrdB7129V5wltdBFGJxUNgnjkzlrSY3Pu0gtJBAaRfvIKDSxDeLi0NNDiElJTNpZC0AXfndcE397sB1jbQ8tboLYwutbPBHOy4bIxj2g8wHtDgD46oNpAQEEDtsysNG44cQKlrmOYDls4NcC9va0NxfQoKp2prsXxCnFLPhBEmZv2wjfcEH7jnGzb63N7WKwP3j2yWKUuEUtLTiR4Mkz6yOnJzXkLTG27dXNAzAkaXt0QRr8Cqoq+kq6TB6iKKLhuEVwXvcwuBdM/XI4kjV3QAoJze7sZUzzw1lJC90krBFUMZ2srraOdb7tiWk/hHesjodrd3zpMFioKS3Epy17QbDiuAcJO0eRcXEgnqBfvQchheGZYGwy7NvkqmjJxCMsT3AWzvcfd8f1QXRg0BjpoY3MYwtijaWM9xhDQC1mp7INwNUFO4XTYlhOJVkkeHy1TZ3PyOjvks6V8jHZgDb37EG1rfMJSowiqftNT1bqeURcOLiSBp4bXcF4cC7lo42WB6VeCVDtqBUcCb2fIAZcp4f9xlPa89FkczR7HS4fVSx1WFOxCncfspIxmc0AmxHdcGxBtqAQVgWPu3ocnHkbhraBjzGI23vLIGh13Si/ZsXaC3U81kRe9fYCStcyro7e0RjK5hOXiNBu0td0e03tf5iyCCpNq9ooo+C+gdI8dkSuhffuuSxwa7zWB+tosLxaowWQVscktS+qieyKMNcWRhtvcZo0XubXJ1Qbm1+C1MmzlLTxwTOmaabNE1pL25Q7NdvSyyIvHdnqt02CFtNORDDSichjjwy2aIuEnwkAE+iDboNl6iTHcQMkMrIJ4qmNsxYch4jWAEHryJ9FgaOzQxTDaepw04bLOHmQxyxnsXezIXZrEOaQ0EDQ30QReF7L1rcDqYDS1AldV0rmMMbszmsAzODe4WWRb2xeFluD09NIwxuNM1kjSLOa57e3mHxXJJQVNg+yMuHzSQ1uEOr4zbhTRDMQG6C3gRY5TYg35rAkdptn55MJc2mwo0xdWRvZBEC+QxtheDJKAdDmNuQ6eayJXbbBamTZ6kp44JnTNNPnja0l7crHh2ZvSxI+aCw9koXMoKZj2lr2wRNc1wsWkMAII6FBLICAgIMWQZQYsgygIMWQZQYsgWQLIFkGUBBiyDKDFkCyBZAsgWQZQYsgWQLIMoCAgICAgICAgICAgICAgICAgICAgICAgICAgICAgICAgICAgICAgICAgICAgICAgICAgICAgICA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155575" y="-2773363"/>
            <a:ext cx="5791200" cy="579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 descr="https://yt3.ggpht.com/-PnlqnWmH5tw/AAAAAAAAAAI/AAAAAAAAAAA/7WGf0CCzVlM/s900-c-k-no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437112"/>
            <a:ext cx="1944216" cy="173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4" name="AutoShape 10" descr="data:image/png;base64,iVBORw0KGgoAAAANSUhEUgAAAOEAAADhCAMAAAAJbSJIAAAAkFBMVEX///8Aru8Are8ArO8Aqu4Aqe4AsvAAsO/q+P5axvQqt/H8//+f3Pj1/P7j9f1myvXS7vyF1PZBvfJpxvN90PXI6vvw+/5BvPLp+f635vrf9P3D6/tKwfOs4fma3PiQ1/e86Pql4PnP6vvW8vyz4vkiuvFdw/NxzvUAo+1oxvR3y/U6uPGP2fen3Ph70vZgyfQwD6biAAAfs0lEQVR4nO1dB5favNLGKq6Y4jUGbIPNZ8p9d/Mm///ffTNqNi6UBTabezMn52QBFz3SaJpGo9HoL/2lv/Q/Q+FqVu43/yJt9lm1Cn53g55Jk8X418EmlDIqCf4ndnTazFa/u2lPIHcxz23CEJPVJMTLHN/bzpLf3cRHKMxOPgwYI87H9GfehOjkPz3fwd+s5bz6Uzk2nfuMMU7y8SIZ7ZcwanL04B8jJM9Gq3J+YByuWY7/xIEscw44/DgL4cPO5pTlO4c4NjlY5LA7MMr9En5J1lOYoYydqt/c3jspWEcwz2yL5siA5RKky7EM3yjZ5Gy+pbQINhHMzXwGvyY+sRxGrensd7f6DlrkAMnfujFl09CdwnRblsGoYKwIIhaPpoytR+HOB7YtQheuLdKfAmP6uxt+I02miG8HUyv0GMt9Rp0xsOqCwIiGiND1qT2BwZuDqMmXFL6Bm+ADdYrwdzf+Fto6jNk7JR4BLCExypHEp2Q1EghHMy7ZF/qCEDqXl7pzqubm96Y0hyGb66GofAIYBFzAuh4phKMCOHOEo8jgd89VV088FDnfXKzubEo9IxbX8OloMxqVQUnpaWQQBhG1UjETfegR38iYNbD08jtLnOAEwmNs9HcBKnA8qiKQNLlPlzg4CuGosmkE3zNvEsxh0Pf6Fhee4Ix/Q9NvowQ0wKHWaydoeoZ/jEFQgorfpIAdtAXgrMY+TEDuC2QbsGy25q6NTfjpq1t+I81sKRYlJaDxc21ZzymYppw7B7BR/cinHM01utE3whdzfV/gUcLz32qShwOyoLRBoZtP6YHXQiPwmB0vQcbCWFrAmyBs85hSgyoFlaE+VDg3KV32q8bk9AXqxI2OvYby2mFO2bisjAtz3ZqA6EzSspgeHeJ7p6JMQxCujuFoV0EMdg5K0zllfq8VF+TRy0Wte6gZqkkZo/Zi4J5gSW3V90FkGDkl1DOXgLZkBaoLSnFKFmDyTfoeNefRixl4Au7Cpuf7DHhLMVZVbjabrOkR7RjdqT/DGuEI+LTuE4BIT8DB6ik7Su0+KPAovxf6swjsLYv1TJGFo168AIeQivlme3ulyQObRRpvEyE8LKofMUHjoLYV9ox+uKMOVdyi/gsZFRU1sXve68s5tcgt48qDLvRj0RlbjtaMpCZC4EWuBzEoc3Ac6+tAxYAS7YqVwIarotd5zCdmWXTa+TpcCsUXxsrHrSMVYkzcPDdNOkM48dVMDNdg2VDfoscGppj1vGrkwSsaj3gybTg0m3an4S+KX7o5t9pEmA/Qg3pGnSEcgTkDo5wWYKtxuwjhY7Pt4Jh0rZsddiLvEwVPoMpBDiQdAbDlHMzoiU07AAXGU5OnzhEmNv21i1D9+8I6P9Imn4Y55R0bdSLa4LwmInBECDRvf72w2DQYhX4vQLxj2ZAMTYRJuv4gGHNz3krZCyuYzw0+TW3qd6RNJFrRr5MfpL2AYOS+aScouwRtrQGAcIuwVbN04ibJChCGiTtZ7ObeEs1Vy8q3tfhfU9a0SUE3dEzUMRPP3Le/f5wCX/BHRxGDeCkBfncONiCikptzy/F93yG2j2FEJNB5Nv04Gw2w1msdmS1hiNet901sInrt+QjVEOo+zRQ3zUSvJx/kAkJoD4zyBwdiIOzxf07AMt1UozUjZ5YQzMxIPXk1hT4APavZtlTDdqIvGsSciiku1X0aaaQHoYD3wzwqIYJWmKzXu13h03w8XmdVohGxcz7ccylAwy0aOFlGTJ+6fCqEXOWIJ3bkwQO0wtZMZM9N5dsdnsnfNlx05oVZqCAqZguiljID+/tcaEQMpEu4X8L4xa4IfigbKshVFGcqXsZQBiU9Zs8nKN6PlC60LHxbmlPNOyBBvQDtr4tMioPvSxxhGyEMUtn+oshyqoKpKE+13i8YtdDqr8TLhE7c93oB91LygYZHjB0nWpc54LyqZm45w3bMnCsAoUFZP8LEb1so4AFTMAC0Up8zppTiBDqZYYfGKE5FE/LlM/zFBeMgJ1AZEhseP+bQhVxyjmsz0cHXpiF2zns/QpCeZ2yajIEfqF/rpNA2yg9FATushHEqVGLC2JDHdg/9pHyP9oVFSIbxCKue5lsmoY6vIyRSRHYRLigvzYfMczgFF6PpPUCXqkEsBR+Bg5gRIhYMNudm3icpWBLo/xBMCQxxbgUWoljuQ1nOtyC0k36EwKbv5l3Vojjm4OE3lWDo6JkYCJ3EoK8KKhC+U7J83LgBa5QcAuBSZMi1cI70EO6pgnoTQrcf4eidt7wkEJp5s90xVToKxgwfhd06ZcClwYEQ+/G1DjHH3FHMfwWgMoQY00o6p0v5h7SkLiP0B8ZwlHat6PWhOb1SR4epwqUUozuwEnk8cqFpLUn8GUIhCoJw50kHGPvwTf5SUe1Jba4jVO5sG6EavXA2PuVRnv+ar9Pm95I8aqsx3YsXEQtMR283KkG40sf1hRBg21ES6qEyrkthokXlNXVoaf0iEILp7U7SxaY45SV+mc7RCFdk55u2Gi8pVQZGmBvDI0xwNj7DtkFlLmWB0uuaZUY+07q4ukMfUv+YR2iBM8bpv/jY2G5mMWD0o7XIBsJIm24LZeEL6frOkPsfBRgK0SI00k4OoQ4MVtyIvNV1m0b5AmGES9pMGN/MLuGbjcPaNxPmn3sUJ2aCQ54UNog4wAElzqM6PxU+0weKiaW0BxXDIJMatZVfE6as1Aip/x4X202ZVWhHhx7v65xWXB+MDv3WlQw0YKgxEXKHPBpcnFH9QBnEMFZicGRv5qriiqgxsd+WpEkOQzfSZgAd2NQIFKmZSGk8xUcDGpl4IAoXwaR1WMG1eR0nWlweQ2KiuOcIJ4fh+whthKHemNGQgeBTFKGp7Ips9BhJhOh4C8+TmOeVjNe959qXPeA6XrrkjeWp6FLHkHrcRjtuGwGbCqvUU+z1LIQ4jXCu8S1wq3zknDVCw5dFDW3ES+dvxqgOrs1eI6tRqkkboARmQDWIInT9VIQ7oTZQaKeW5J4jq9dVRrPLQ9irlYPpVTvBcHTgsB/ijy0acAUHEWpiUo8irCTCH4iQ5RjAl9Mv+WBFfdXlxvYinOXXDSHRs4IiNZ5jjlEtcCEB4Q85ho9KmhXRbfRZnoiFPvHW1GnEgjaX1SGJ2jorLKfOdWsdtZ1ynGImfd0dY0sXY5eOcuR6ItT3ktQRwJ4OWJZomXIhNhYWNfHoLb2CkNYOQLYttrFns1vw4YtV54yZL5CABYx2WuA5WvTZD7tPQhzgBMSVSwwCSRG6obrz1odLsVLRzKkZw91/MEx6pUeapARqqRaMK64Mmp1cJ3qGXRprhCMd9xWWTKFEaXWk14aDN2TBzxvHzpAKQc+oZJkE+0ZykUL4mJMfhspvkAhXqImUhXli+H+wu2E6/acxU9Y3iJdzkvJ0Qpic9gdivOmpVtDh503T2UmpOolQML6KOfxCwepOO1Zzzyg0HfbwcnC873aCt4eOWmmbmpifGEOC0/P0+SyqGcpNfKZAKG0ItYyfs1+jrH9B7ZzouSiY38umarHQVsppIwXoTHU4msnb7hrc7QgpaBsEJjTaUT5c6p+InTa3CAy6fG8gnO0vm3e9TxCum620v9TPQr6ghACoeop+iv6P0UiESjErayHepz3OJbWtocZSZrCzaTMwuHLukKKaiIOz7qDtG2kfop4EFx/cG1BgDyHEqA8MIvq60m7Rsms52FTi5CfMw8fUUVx0atDEuR+gksXGJ5FLTzhtQDfCEI65RR5CiHJrzq0ZzHUZZ8uuIRTRr6DaTw9+1ApHBFdjAb0PRJPUjOFCNgNc+5TwuZDvjyEUcmsJXqGU80Qnswwi7EugULTaXI/nDD1Rz0OR+G4Jh8z1l0qgPiJpZGgtnQZS89cKdtDzGU4FGX+KR1Ug0jaGvmLTeBROUxl4eGAezsSzcI0XJoLkDniYkI2DK4bkMKB/g+PdikI9cZmg+yRSUAPNpihNE22bfh6hiBLKdd9ARoDAEA7mIm170DjpywoTFN9tzyiEMEdWjtDDwVwHvtF9Qg+HPJZ7MvG1YzFyZawUOnIupPew5u7N7EP69BgCwkpm+bkOrg5JoY4CQQ6h/3kHSq0TMHhYxSypmiq5Zvfv4IAM2MLB6ZMABcKMycQ5ziqAKUxljCdK6ffIMqlaMt9KtwUbj4tQOCOGA/kD2TybzwIU83Aj9qCMfuCSkxR6fKKDmBek93XaKhURjlbiqRUuRQkjdTiQT5a92ZEXAodXCGVpwcRTQTeA8SH4ibmj0DdT59MkjW2Ll0Lhg/wKl9Si/4wuRde6SUVIyec0hUD4jsF8EfcCCY5evxDk4IpJ1/uhSI3qJXqUjlkleE0EB4PhWCfrE97hoBV7lVAT+uznSC090Q1mYyiD2XpwGioPXyiMWOSY4dqFDCwNe+v9wvRqys0g8cVoQoUDLCQfJhafcN9DKifKg15+phihAKvNn0htKxEOr4r2h0er+/0mSZi3APyIrK/WYmaj1GalVlgPeIeCJJuSZRDi0AilLUVJOixM+2VbeVP8sOdxHr5XWEoyfQ7twh0LVbiAPJrDt1PNWozWgQotSoThsO09EP6a3RIS6BLmuixlGEUiRHMmWCvrrS9n+T5SDo/Mn5sJnlUB3njQMv0YSKZPri4z9j3NCkCyyPCazlQQwvOkNNnD8VIVGBGuvVrIlwjLoTDpcAZIML9fomLAdMto0kAoglKBnNcPD6FZIRIeyrsKkohuCwedIWd47u/v9aCIM4EmMMn4GiEyVCbtmePDAPXaLxoOGqx66nQws/tCstniTgcDlWHl6Nxrr+7iopnv+iCVIrYc1fpfrW6Xg07wJc65Ifem+ahc5CLqRLepmjKhymhvpMR9Gh0Ox1bMuFDzpU79CIY0XHPdrUv3iBsxpRPfpAGcTDpIKACiRbp4bAEx47jrJaYEFWsoX2s0+pCPeNnKWN8+E4lY/txQkwuuFtQAIZgiBN8TFvyxBcSA8BxXXSlhOzOGMCkK9ILTAbHRsRSrIq4XGyc3GzdELlEeqEhAdH8YXwcQ7hghBeYr80cTanIq8j5Khxd6HiLzO57cgT4wiIcm54RTzng+migJG9y6dEGtEq/PuAxgeLb2JnAeFhybtXbow8trW2oRDoPmerGRpRVmDqB0GxpEzGqabveLxawKcWMb6tDcbKgcDrWeA5TbSMGJERbEDnM/UqkiQPzEuIt/y4nVszfqPhLrBCg6glQmkokY8ZgRkVjzPig1REUhUI1LT9pqhMpoyOhGUUOYKkRQyv1drk/gf5nVgoYp7gsXLj55WF8sNcSRkvQYLnyTSxkqbf5SQ0ljpUIhvMWPok6hk/vlvgBAA1pKqnyljWRCdtTX6LtIhpyk/FyJYM0/AU5IuYB+T3hJ7828eg+h3NRlGDOxuoaaCbpWbq/iIrYmNQdr78O6n1QUXaYyoZoFX9EVoPHN4T1L8sqr2g7pfIJEKXfejQKY2HKQpIuTiHGTsmWuhM4TtsyqrDzBqJiGBKJU+Bjy1TckQGvSuV9DSXAk8n3/I4/XjUZ7TKaSCguGzYQwFc9RraIXjYsbaeLXjhhKeuIqoc2wp6+mbtUAdVr9wA4bOg9d103OtNueSutBRNcwQ2FF5XOU2/pIMLhBP2R3EasUr4xMvpWYm7MbvYXGPruB8H7XI3EdGURUtgzOuUhEbNbKC3sokFiTUvQyQcnDiV+HUUfaapXDcJ64ICYV1sDA6dXQW/3Gd3f1AfhDuilJHRjdca/uVeI/miCsSIWjREwoPQRGVsikuXr7KJ1ubAEHoWHBueU/RRlOtkeYX806V1mv79z1KmPG5RhlzIxYcEhVnrB1nqnzGGnrDKPPyDUaobSwE21ogvJ1t97yw/eX+XS+m7mhnHlBkpxJvP4x7Oyc2Bgr6FQjhPeHOuePPRLOP6dEywa1/LlTM1MFZBZE+o1qc33irpKLwZN+hdjaainqNMjn6x2qStPrafwUTaGp1GpPhkVMiEYxlsy97mzZHXpYH75ODt7EofrxC82UJX7SSzyEPI1HBQbdb+KtqfpkPEXUTjctVAZhNR/Ko2omduPOSoNAR/UoRoVnOpj1sMndIs0aFCWNka5L3fCYDazI1OTOxr8i3x6OCxOnVm6Vz+r81WVDcpp9/08vHWEkphAv6kMdCAqmjFwIsQWTnQfOAebYDOHDR+d6YgHAeoi0jybWvMx4ek+vOWCMF1wC1kwL/eyqJHqPknwoErw7OvwWA5a9Sf1WgdJR5hg8Xu9QRYWf6RfnTweIo8gNs6z0i06jha06+8RoH58GpUfYrfY5WyKjloxql2EMjKGTInhipgd//giKtioZgVFozab+aGUzNXYFo05bnKZz/2qGbZOotUkKqjfMuDkmP2u7+JeWBoTNX1WhZuPIMGwlM23wtQm4qPRDzkBQ0Vbz3S7mq98b46Y+0UX4Zlj0K0hq1aQ2JnX68Yk0y3EYcflMsQ7YTWDwUEfq4symNN/MJkmympXbf/x7ErobGCPJ7Jh/DK9SNh4aMGhbEZq/tpjrzmEgDyuZES2UEroeRCxCj0arnIM9ShzHYvzmydcCyFVBm5/YmWCoqeUg2x1V+CLncad+iAp/ugHlEGx9jg6/2kzzrrIZuCcn45Z8ejVbELWlnk9kxSI6U1lBaOWfOPfRNE03U/8Znm+bwiWjFm5hDcr3gyg9YImIgk4WXOqiIJ8bO4mPyuoeWIVPjJyfSC2F2jE4nMpg5G5y8NKeUkuhQyUVW1jnMEtcZKQ5QEHV8SZHTcuHcGt/NoGNfSgZMlOWC4bXMOolQihYbmoyF5P7CTu4e0nyC3N03eYCHEE71EVBLFXpEppxuktDaGJOoUyGTJt2uMLtExG/R6pOckttt/LQk0g5guCvq2Bf6TAYw9CMgfEuKu9eOUMYibVZutf3Elzw8uV+YXyoMoyI/ZyiLT1knHOYLwKjO8XqcCfNlY19n9V7dwfzBXzcLozZvTU3onUdRFOBp5qavVLPc+27VGcnMFEfZxQg0Jn5lpA6NKSmzA3wqBVta5O2qK1zkc8luzKufZJnVPsYpEbskFB7pwWa1/i2Ef1y97/sayCBO+3ToiEZG+5jvT9619iy/xKju6Zm3TnCI8UuVSPFgp85pqv91OaM9TpNuHjD/Tg780gakTvjUmdRY0v7i2tf6rwF/Taj5xv6gbd972r3Htmci7oQKhAHzgOnWO2rHdBtANTB0AQETOOV9ssL8M/OnHQqqx0Fbw2IpJuoECTV+kd8OubLKIqW+fF9vi3TsMttzc2oWMkPvzrTrvSCm/00Ok/eIlSIuma6E3EGi9GGSRImYQ80SYsGg0ifbDU9m8fU/pJi39XyTJ9THwGFDYjU/lyYL7EbEktUe1mcV2Okh5ezqKTwdFbMgsjIdFGLTXRWP0FerVdlEGPbes9XVIJWlPln6lwGc9N3UZkcv/hUzqfKCwSTyXkXWzxOzRkoS6F+HYXbj6ZdpgzFydb7sHGh81PLegVKWsv+8LbSKGuExgH1x/arT4ZI9rkj44NiiUn7pUk6A6o+s6zn4p2zVM/hMVcPR5c6Xz8xgn87rbJimh9s/+DF47b4DIL7LI/u9Ytx7B18+xBNi/KbnAsVptm+OHkiro01hCzHP+TT+SZLh/gL7tjMoZN8h+AN1LH9yDsV++E7fhcFq9l4mtsO0WaLmj3SfCGOn/8sW40O0/KnuEMy+tkNcIcdTXezb3JyWeiWce4TesEhFAVn7einruo6Shbx0haFzYduEc/z87h0f/doZnFu88v+A2EFXIRDg2Z2MAqy2Oc4VHY+H1yHUjApd/L5lyqJLsI3wi9HLFTZumqcK5ACHsnHqrzGlbs5efu9CHHZJbcucahvpOxku8RxgUuXYxOGANtheAiZddx9h4N1gnR79HsLloD3fmp4c+EJd3zCv6b15Z6s3jsp9Y/b9HvIGqQVHgLoyFMAJQFPOn6zYkWwRjOaovNF/X2z0MJJnKKn70MeBuk7X3wTJdigJM12sQfazbZBT3vxvmrKwZWHla7pfDWHqUfYsdn+sNqDdj/AfT7e+O/304c30A4mFeFHWWkZCwJ3irv/2eSiI0utrcqv2VpUu87/JTRDn5l+1Lar8Gy/9+lcd5EoRMS85pC56O3qZcc/nuaiPnZ72yVmwJL+c4f+MApxtZj0xN82aG+rgNqfTIlkx76V9zVG1pj3HYyWB0jkERK737TMBMSeE4H+JBKFcHuyfyVlaK899RyHLydk0WZNwTbNKFGnAfyhJKpxOZe8H8GoL10ueyntBMDLx6Vs0Nl4wmbe30IiSH81CxSXrZj9h0qbSmbeXKGY8/7DDv8ECotbbJb5n3HO8V/6S3/pL/3PUJBu4rfj8fgW7//EaNZVCvY50YedcJXU+3o65Yq8lweeZtFZ5s1XWbu5PkDmOds9L9D6fA3kCxGqOP2rES5aiwP/dQiTj9Yq1n8dwjojTqwrg6h5VSJxm74IYX1OKHPy96KYv3s/Xvm+Bn0RQr2JhziF3sD6VbGRL0JodtN9fbggVwuDL9YWKoHqdwTuVhNFrxU0KhH7KVUkvicphE8odfJdSSN88vbnb0R/Ef759Bfhn0+vRxiuXPdzZlIwvDuh9YpL170WYbKZ+oRz5vje+K70itU6zn0Hk7vzuLywFpyUc3GdY0fv4/4VgF/X9OEPX1Kvx1G0fpwc5OdINCqNLZ3Thilb9vY8WuFGtqDuZpcyJ1TVkcDEWbNxs00Lz9L1JkRSmNjFasDjIbtAtrZ+ddDk0FrUmzNpPP7T9wr9oy54M3FkirmoD7O1z31r+Hrc5CbXl4Zpe4PCLGolXhLqzHvGMfVIy3kn1J6bXnQdGSOpf9SRqFbqwNzsu+1DqH40CNVeUkAYeN0cWEK9Zu6hLvRwhjAoevZ8ExZ1lot7DwUjzGQfuUOFuNiTEPYfYkijehR7EQbH+j7S2LrH2kWWT3UHkuaFVNd2eTVCWVmBiNR83uC6xvmWfQiDpQZIueUffIebz9YZo07r6whcZzcyw/leIZSToNkPclY8A+FSuJ2URkVZpVVZHK16E62R2n0IdcOp9Z4lIVD2rm9lzR2i+hBeSo8bF69Ld+aoPpXhkURLpMhImqUiv3wcoWWLU11zs8c1qMxBK6Q+VbeLcKcb3kjdm5naQbWTrksx049aLgaZ3jlHZbG6RJAuEES3YaKopTw/hRCTDFhx9iSzFdoopi5CfTs7q9iTmspM+lsdH2TRmfPs6rjImbd7VeN/DqE+2K5BprSbriuqEdanXkx1bZtz3aDLBzGdvDFnvdeZEwabdaVehrAbNNCyDWupnyE0Y6ijYp1d9br6hJJSKz3UHUOgUqHRZtXEFyHsi/uYenHZAEIlZrr3rnWVJjmFdf3OHjOrrnD0coQ9KYe67oJRWC2EiRpk1skkShSDK/tO3ddXBS7TJepq7fkahL0h0FCz0L/9CHXlLqtroR3UZvYSPyhW7K0THGoGru3s1yDst2L1j+N+hNPhwKbnSBtd3FnQzlxrXKke8v5qhL0rA4fLCPW9PYHNUBHqH30OXf85C7pFtXX4GoRt00+SUlcDCF09Ta/s11KMOHC8g4rhkzof7kUIe93dywh12cxrtRFSrQx7Q+V7ba+ayfwiLu3t3wGEqju2uvev1O/QPWEX4x5603aFecqLtEVvKy+P4bzfoOmQqaJNRZ0QsXm2/sPU4jF9/BqETm92xWWEqhI/+biS7VJc3nn5jRH+oxFeia/ddvbzN0QYaITXCv4Pnib1xyBcXhlDjVBs1B+k/xiT7tsgvJdLiZ9Vl+hJ+vCdPQ+hkTRXZGmhx/rGTUOPIXx74hjGemyuLHprvXmtJzQ9hFCXMHsMYUvjXyuNvb5o03TpZoR958Dq4r1PGcO1dpAvnFyGpJyn4VPqWnQzwr6NZK72d5+BUEcg+jY6J1WKVCGoRJ9Ve+NSz60Ie40pbSI+BWHgtBiiQRu5PiJ0ZRAp5u7NAJotJN3h45vp0dNobV48BaH+WR+r06SiOd/fz+NSZ7RSWvI/dfrhVYTaHWHd6WGO43wOwrGO/HYdRH2niH8ozjkLGWrScZrGAF9FONMoutt49E9PQli1OcKQPhRZuo6Bvq6nzTqex2v0VxG6JuLcETX16shTEI70Ucm07Xtpx125HTpw7HTFu57LjWNkr69y/6Pf245M1If5PQmhDra1a//rY0L06YmGrTq5viYPsSGPryPUxYDb0nRGnoTQhDwCvbTCz4NResyM96+rovJWuE1DJ81di9cRhibKe2YJ4qZ54jx1DOsTrWhcj2I47eBOTZPi5tRZ6zXRs1TSG3IxTJ408zeq5UmZY0Fr+5m+BZI574ks1yJFJXDXenGNRjWasemKj41MZQnchWfOKDmzMG9AWJ8qSqj/Vox3xbs81oBu1k/0LZDqOpnwqmMcx0e/rv7ctNLqEszMP77H8fvRN4vAdHn29lvyaRr7FTD5g6kUEj7Xpxc9DWF9lIpOrDcK6fx0nKBOE1AJ+LVQsM/15E0ZQ/u+ek04zZ+OcBQee8uYsc6G4FN/uTPCvJZWuy0nat0uF0+oKBauELIWwl4Tz+i7QVkqKBjb7bYD45y6VvHe70lnAVHRvs6TqzrXsr7SYzM7hzJblknfcLkmpOuupjr/oRfhgZ29qx8hVuj2G8e0ATzH63Uj3K3fbBRc2CyGZuiXXNWxrua1ZZ6jk4qsaKyXcZUlr1koVJ8XvTFPbferm4PZQlTt7F68Wk99cT4bzDAnH8hXA0qy04Go66idF4u+EM9EBW5uCAmE2eZfoH32JVVVVrNyvV5n1bXdkEmVwXVl9pRjuP/SX/pLX03/D0HD3rVRYb0dAAAAAElFTkSuQmCC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8" name="AutoShape 14" descr="data:image/png;base64,iVBORw0KGgoAAAANSUhEUgAAAOEAAADhCAMAAAAJbSJIAAAAkFBMVEX///8Aru8Are8ArO8Aqu4Aqe4AsvAAsO/q+P5axvQqt/H8//+f3Pj1/P7j9f1myvXS7vyF1PZBvfJpxvN90PXI6vvw+/5BvPLp+f635vrf9P3D6/tKwfOs4fma3PiQ1/e86Pql4PnP6vvW8vyz4vkiuvFdw/NxzvUAo+1oxvR3y/U6uPGP2fen3Ph70vZgyfQwD6biAAAfs0lEQVR4nO1dB5favNLGKq6Y4jUGbIPNZ8p9d/Mm///ffTNqNi6UBTabezMn52QBFz3SaJpGo9HoL/2lv/Q/Q+FqVu43/yJt9lm1Cn53g55Jk8X418EmlDIqCf4ndnTazFa/u2lPIHcxz23CEJPVJMTLHN/bzpLf3cRHKMxOPgwYI87H9GfehOjkPz3fwd+s5bz6Uzk2nfuMMU7y8SIZ7ZcwanL04B8jJM9Gq3J+YByuWY7/xIEscw44/DgL4cPO5pTlO4c4NjlY5LA7MMr9En5J1lOYoYydqt/c3jspWEcwz2yL5siA5RKky7EM3yjZ5Gy+pbQINhHMzXwGvyY+sRxGrensd7f6DlrkAMnfujFl09CdwnRblsGoYKwIIhaPpoytR+HOB7YtQheuLdKfAmP6uxt+I02miG8HUyv0GMt9Rp0xsOqCwIiGiND1qT2BwZuDqMmXFL6Bm+ADdYrwdzf+Fto6jNk7JR4BLCExypHEp2Q1EghHMy7ZF/qCEDqXl7pzqubm96Y0hyGb66GofAIYBFzAuh4phKMCOHOEo8jgd89VV088FDnfXKzubEo9IxbX8OloMxqVQUnpaWQQBhG1UjETfegR38iYNbD08jtLnOAEwmNs9HcBKnA8qiKQNLlPlzg4CuGosmkE3zNvEsxh0Pf6Fhee4Ix/Q9NvowQ0wKHWaydoeoZ/jEFQgorfpIAdtAXgrMY+TEDuC2QbsGy25q6NTfjpq1t+I81sKRYlJaDxc21ZzymYppw7B7BR/cinHM01utE3whdzfV/gUcLz32qShwOyoLRBoZtP6YHXQiPwmB0vQcbCWFrAmyBs85hSgyoFlaE+VDg3KV32q8bk9AXqxI2OvYby2mFO2bisjAtz3ZqA6EzSspgeHeJ7p6JMQxCujuFoV0EMdg5K0zllfq8VF+TRy0Wte6gZqkkZo/Zi4J5gSW3V90FkGDkl1DOXgLZkBaoLSnFKFmDyTfoeNefRixl4Au7Cpuf7DHhLMVZVbjabrOkR7RjdqT/DGuEI+LTuE4BIT8DB6ik7Su0+KPAovxf6swjsLYv1TJGFo168AIeQivlme3ulyQObRRpvEyE8LKofMUHjoLYV9ox+uKMOVdyi/gsZFRU1sXve68s5tcgt48qDLvRj0RlbjtaMpCZC4EWuBzEoc3Ac6+tAxYAS7YqVwIarotd5zCdmWXTa+TpcCsUXxsrHrSMVYkzcPDdNOkM48dVMDNdg2VDfoscGppj1vGrkwSsaj3gybTg0m3an4S+KX7o5t9pEmA/Qg3pGnSEcgTkDo5wWYKtxuwjhY7Pt4Jh0rZsddiLvEwVPoMpBDiQdAbDlHMzoiU07AAXGU5OnzhEmNv21i1D9+8I6P9Imn4Y55R0bdSLa4LwmInBECDRvf72w2DQYhX4vQLxj2ZAMTYRJuv4gGHNz3krZCyuYzw0+TW3qd6RNJFrRr5MfpL2AYOS+aScouwRtrQGAcIuwVbN04ibJChCGiTtZ7ObeEs1Vy8q3tfhfU9a0SUE3dEzUMRPP3Le/f5wCX/BHRxGDeCkBfncONiCikptzy/F93yG2j2FEJNB5Nv04Gw2w1msdmS1hiNet901sInrt+QjVEOo+zRQ3zUSvJx/kAkJoD4zyBwdiIOzxf07AMt1UozUjZ5YQzMxIPXk1hT4APavZtlTDdqIvGsSciiku1X0aaaQHoYD3wzwqIYJWmKzXu13h03w8XmdVohGxcz7ccylAwy0aOFlGTJ+6fCqEXOWIJ3bkwQO0wtZMZM9N5dsdnsnfNlx05oVZqCAqZguiljID+/tcaEQMpEu4X8L4xa4IfigbKshVFGcqXsZQBiU9Zs8nKN6PlC60LHxbmlPNOyBBvQDtr4tMioPvSxxhGyEMUtn+oshyqoKpKE+13i8YtdDqr8TLhE7c93oB91LygYZHjB0nWpc54LyqZm45w3bMnCsAoUFZP8LEb1so4AFTMAC0Up8zppTiBDqZYYfGKE5FE/LlM/zFBeMgJ1AZEhseP+bQhVxyjmsz0cHXpiF2zns/QpCeZ2yajIEfqF/rpNA2yg9FATushHEqVGLC2JDHdg/9pHyP9oVFSIbxCKue5lsmoY6vIyRSRHYRLigvzYfMczgFF6PpPUCXqkEsBR+Bg5gRIhYMNudm3icpWBLo/xBMCQxxbgUWoljuQ1nOtyC0k36EwKbv5l3Vojjm4OE3lWDo6JkYCJ3EoK8KKhC+U7J83LgBa5QcAuBSZMi1cI70EO6pgnoTQrcf4eidt7wkEJp5s90xVToKxgwfhd06ZcClwYEQ+/G1DjHH3FHMfwWgMoQY00o6p0v5h7SkLiP0B8ZwlHat6PWhOb1SR4epwqUUozuwEnk8cqFpLUn8GUIhCoJw50kHGPvwTf5SUe1Jba4jVO5sG6EavXA2PuVRnv+ar9Pm95I8aqsx3YsXEQtMR283KkG40sf1hRBg21ES6qEyrkthokXlNXVoaf0iEILp7U7SxaY45SV+mc7RCFdk55u2Gi8pVQZGmBvDI0xwNj7DtkFlLmWB0uuaZUY+07q4ukMfUv+YR2iBM8bpv/jY2G5mMWD0o7XIBsJIm24LZeEL6frOkPsfBRgK0SI00k4OoQ4MVtyIvNV1m0b5AmGES9pMGN/MLuGbjcPaNxPmn3sUJ2aCQ54UNog4wAElzqM6PxU+0weKiaW0BxXDIJMatZVfE6as1Aip/x4X202ZVWhHhx7v65xWXB+MDv3WlQw0YKgxEXKHPBpcnFH9QBnEMFZicGRv5qriiqgxsd+WpEkOQzfSZgAd2NQIFKmZSGk8xUcDGpl4IAoXwaR1WMG1eR0nWlweQ2KiuOcIJ4fh+whthKHemNGQgeBTFKGp7Ips9BhJhOh4C8+TmOeVjNe959qXPeA6XrrkjeWp6FLHkHrcRjtuGwGbCqvUU+z1LIQ4jXCu8S1wq3zknDVCw5dFDW3ES+dvxqgOrs1eI6tRqkkboARmQDWIInT9VIQ7oTZQaKeW5J4jq9dVRrPLQ9irlYPpVTvBcHTgsB/ijy0acAUHEWpiUo8irCTCH4iQ5RjAl9Mv+WBFfdXlxvYinOXXDSHRs4IiNZ5jjlEtcCEB4Q85ho9KmhXRbfRZnoiFPvHW1GnEgjaX1SGJ2jorLKfOdWsdtZ1ynGImfd0dY0sXY5eOcuR6ItT3ktQRwJ4OWJZomXIhNhYWNfHoLb2CkNYOQLYttrFns1vw4YtV54yZL5CABYx2WuA5WvTZD7tPQhzgBMSVSwwCSRG6obrz1odLsVLRzKkZw91/MEx6pUeapARqqRaMK64Mmp1cJ3qGXRprhCMd9xWWTKFEaXWk14aDN2TBzxvHzpAKQc+oZJkE+0ZykUL4mJMfhspvkAhXqImUhXli+H+wu2E6/acxU9Y3iJdzkvJ0Qpic9gdivOmpVtDh503T2UmpOolQML6KOfxCwepOO1Zzzyg0HfbwcnC873aCt4eOWmmbmpifGEOC0/P0+SyqGcpNfKZAKG0ItYyfs1+jrH9B7ZzouSiY38umarHQVsppIwXoTHU4msnb7hrc7QgpaBsEJjTaUT5c6p+InTa3CAy6fG8gnO0vm3e9TxCum620v9TPQr6ghACoeop+iv6P0UiESjErayHepz3OJbWtocZSZrCzaTMwuHLukKKaiIOz7qDtG2kfop4EFx/cG1BgDyHEqA8MIvq60m7Rsms52FTi5CfMw8fUUVx0atDEuR+gksXGJ5FLTzhtQDfCEI65RR5CiHJrzq0ZzHUZZ8uuIRTRr6DaTw9+1ApHBFdjAb0PRJPUjOFCNgNc+5TwuZDvjyEUcmsJXqGU80Qnswwi7EugULTaXI/nDD1Rz0OR+G4Jh8z1l0qgPiJpZGgtnQZS89cKdtDzGU4FGX+KR1Ug0jaGvmLTeBROUxl4eGAezsSzcI0XJoLkDniYkI2DK4bkMKB/g+PdikI9cZmg+yRSUAPNpihNE22bfh6hiBLKdd9ARoDAEA7mIm170DjpywoTFN9tzyiEMEdWjtDDwVwHvtF9Qg+HPJZ7MvG1YzFyZawUOnIupPew5u7N7EP69BgCwkpm+bkOrg5JoY4CQQ6h/3kHSq0TMHhYxSypmiq5Zvfv4IAM2MLB6ZMABcKMycQ5ziqAKUxljCdK6ffIMqlaMt9KtwUbj4tQOCOGA/kD2TybzwIU83Aj9qCMfuCSkxR6fKKDmBek93XaKhURjlbiqRUuRQkjdTiQT5a92ZEXAodXCGVpwcRTQTeA8SH4ibmj0DdT59MkjW2Ll0Lhg/wKl9Si/4wuRde6SUVIyec0hUD4jsF8EfcCCY5evxDk4IpJ1/uhSI3qJXqUjlkleE0EB4PhWCfrE97hoBV7lVAT+uznSC090Q1mYyiD2XpwGioPXyiMWOSY4dqFDCwNe+v9wvRqys0g8cVoQoUDLCQfJhafcN9DKifKg15+phihAKvNn0htKxEOr4r2h0er+/0mSZi3APyIrK/WYmaj1GalVlgPeIeCJJuSZRDi0AilLUVJOixM+2VbeVP8sOdxHr5XWEoyfQ7twh0LVbiAPJrDt1PNWozWgQotSoThsO09EP6a3RIS6BLmuixlGEUiRHMmWCvrrS9n+T5SDo/Mn5sJnlUB3njQMv0YSKZPri4z9j3NCkCyyPCazlQQwvOkNNnD8VIVGBGuvVrIlwjLoTDpcAZIML9fomLAdMto0kAoglKBnNcPD6FZIRIeyrsKkohuCwedIWd47u/v9aCIM4EmMMn4GiEyVCbtmePDAPXaLxoOGqx66nQws/tCstniTgcDlWHl6Nxrr+7iopnv+iCVIrYc1fpfrW6Xg07wJc65Ifem+ahc5CLqRLepmjKhymhvpMR9Gh0Ox1bMuFDzpU79CIY0XHPdrUv3iBsxpRPfpAGcTDpIKACiRbp4bAEx47jrJaYEFWsoX2s0+pCPeNnKWN8+E4lY/txQkwuuFtQAIZgiBN8TFvyxBcSA8BxXXSlhOzOGMCkK9ILTAbHRsRSrIq4XGyc3GzdELlEeqEhAdH8YXwcQ7hghBeYr80cTanIq8j5Khxd6HiLzO57cgT4wiIcm54RTzng+migJG9y6dEGtEq/PuAxgeLb2JnAeFhybtXbow8trW2oRDoPmerGRpRVmDqB0GxpEzGqabveLxawKcWMb6tDcbKgcDrWeA5TbSMGJERbEDnM/UqkiQPzEuIt/y4nVszfqPhLrBCg6glQmkokY8ZgRkVjzPig1REUhUI1LT9pqhMpoyOhGUUOYKkRQyv1drk/gf5nVgoYp7gsXLj55WF8sNcSRkvQYLnyTSxkqbf5SQ0ljpUIhvMWPok6hk/vlvgBAA1pKqnyljWRCdtTX6LtIhpyk/FyJYM0/AU5IuYB+T3hJ7828eg+h3NRlGDOxuoaaCbpWbq/iIrYmNQdr78O6n1QUXaYyoZoFX9EVoPHN4T1L8sqr2g7pfIJEKXfejQKY2HKQpIuTiHGTsmWuhM4TtsyqrDzBqJiGBKJU+Bjy1TckQGvSuV9DSXAk8n3/I4/XjUZ7TKaSCguGzYQwFc9RraIXjYsbaeLXjhhKeuIqoc2wp6+mbtUAdVr9wA4bOg9d103OtNueSutBRNcwQ2FF5XOU2/pIMLhBP2R3EasUr4xMvpWYm7MbvYXGPruB8H7XI3EdGURUtgzOuUhEbNbKC3sokFiTUvQyQcnDiV+HUUfaapXDcJ64ICYV1sDA6dXQW/3Gd3f1AfhDuilJHRjdca/uVeI/miCsSIWjREwoPQRGVsikuXr7KJ1ubAEHoWHBueU/RRlOtkeYX806V1mv79z1KmPG5RhlzIxYcEhVnrB1nqnzGGnrDKPPyDUaobSwE21ogvJ1t97yw/eX+XS+m7mhnHlBkpxJvP4x7Oyc2Bgr6FQjhPeHOuePPRLOP6dEywa1/LlTM1MFZBZE+o1qc33irpKLwZN+hdjaainqNMjn6x2qStPrafwUTaGp1GpPhkVMiEYxlsy97mzZHXpYH75ODt7EofrxC82UJX7SSzyEPI1HBQbdb+KtqfpkPEXUTjctVAZhNR/Ko2omduPOSoNAR/UoRoVnOpj1sMndIs0aFCWNka5L3fCYDazI1OTOxr8i3x6OCxOnVm6Vz+r81WVDcpp9/08vHWEkphAv6kMdCAqmjFwIsQWTnQfOAebYDOHDR+d6YgHAeoi0jybWvMx4ek+vOWCMF1wC1kwL/eyqJHqPknwoErw7OvwWA5a9Sf1WgdJR5hg8Xu9QRYWf6RfnTweIo8gNs6z0i06jha06+8RoH58GpUfYrfY5WyKjloxql2EMjKGTInhipgd//giKtioZgVFozab+aGUzNXYFo05bnKZz/2qGbZOotUkKqjfMuDkmP2u7+JeWBoTNX1WhZuPIMGwlM23wtQm4qPRDzkBQ0Vbz3S7mq98b46Y+0UX4Zlj0K0hq1aQ2JnX68Yk0y3EYcflMsQ7YTWDwUEfq4symNN/MJkmympXbf/x7ErobGCPJ7Jh/DK9SNh4aMGhbEZq/tpjrzmEgDyuZES2UEroeRCxCj0arnIM9ShzHYvzmydcCyFVBm5/YmWCoqeUg2x1V+CLncad+iAp/ugHlEGx9jg6/2kzzrrIZuCcn45Z8ejVbELWlnk9kxSI6U1lBaOWfOPfRNE03U/8Znm+bwiWjFm5hDcr3gyg9YImIgk4WXOqiIJ8bO4mPyuoeWIVPjJyfSC2F2jE4nMpg5G5y8NKeUkuhQyUVW1jnMEtcZKQ5QEHV8SZHTcuHcGt/NoGNfSgZMlOWC4bXMOolQihYbmoyF5P7CTu4e0nyC3N03eYCHEE71EVBLFXpEppxuktDaGJOoUyGTJt2uMLtExG/R6pOckttt/LQk0g5guCvq2Bf6TAYw9CMgfEuKu9eOUMYibVZutf3Elzw8uV+YXyoMoyI/ZyiLT1knHOYLwKjO8XqcCfNlY19n9V7dwfzBXzcLozZvTU3onUdRFOBp5qavVLPc+27VGcnMFEfZxQg0Jn5lpA6NKSmzA3wqBVta5O2qK1zkc8luzKufZJnVPsYpEbskFB7pwWa1/i2Ef1y97/sayCBO+3ToiEZG+5jvT9619iy/xKju6Zm3TnCI8UuVSPFgp85pqv91OaM9TpNuHjD/Tg780gakTvjUmdRY0v7i2tf6rwF/Taj5xv6gbd972r3Htmci7oQKhAHzgOnWO2rHdBtANTB0AQETOOV9ssL8M/OnHQqqx0Fbw2IpJuoECTV+kd8OubLKIqW+fF9vi3TsMttzc2oWMkPvzrTrvSCm/00Ok/eIlSIuma6E3EGi9GGSRImYQ80SYsGg0ifbDU9m8fU/pJi39XyTJ9THwGFDYjU/lyYL7EbEktUe1mcV2Okh5ezqKTwdFbMgsjIdFGLTXRWP0FerVdlEGPbes9XVIJWlPln6lwGc9N3UZkcv/hUzqfKCwSTyXkXWzxOzRkoS6F+HYXbj6ZdpgzFydb7sHGh81PLegVKWsv+8LbSKGuExgH1x/arT4ZI9rkj44NiiUn7pUk6A6o+s6zn4p2zVM/hMVcPR5c6Xz8xgn87rbJimh9s/+DF47b4DIL7LI/u9Ytx7B18+xBNi/KbnAsVptm+OHkiro01hCzHP+TT+SZLh/gL7tjMoZN8h+AN1LH9yDsV++E7fhcFq9l4mtsO0WaLmj3SfCGOn/8sW40O0/KnuEMy+tkNcIcdTXezb3JyWeiWce4TesEhFAVn7einruo6Shbx0haFzYduEc/z87h0f/doZnFu88v+A2EFXIRDg2Z2MAqy2Oc4VHY+H1yHUjApd/L5lyqJLsI3wi9HLFTZumqcK5ACHsnHqrzGlbs5efu9CHHZJbcucahvpOxku8RxgUuXYxOGANtheAiZddx9h4N1gnR79HsLloD3fmp4c+EJd3zCv6b15Z6s3jsp9Y/b9HvIGqQVHgLoyFMAJQFPOn6zYkWwRjOaovNF/X2z0MJJnKKn70MeBuk7X3wTJdigJM12sQfazbZBT3vxvmrKwZWHla7pfDWHqUfYsdn+sNqDdj/AfT7e+O/304c30A4mFeFHWWkZCwJ3irv/2eSiI0utrcqv2VpUu87/JTRDn5l+1Lar8Gy/9+lcd5EoRMS85pC56O3qZcc/nuaiPnZ72yVmwJL+c4f+MApxtZj0xN82aG+rgNqfTIlkx76V9zVG1pj3HYyWB0jkERK737TMBMSeE4H+JBKFcHuyfyVlaK899RyHLydk0WZNwTbNKFGnAfyhJKpxOZe8H8GoL10ueyntBMDLx6Vs0Nl4wmbe30IiSH81CxSXrZj9h0qbSmbeXKGY8/7DDv8ECotbbJb5n3HO8V/6S3/pL/3PUJBu4rfj8fgW7//EaNZVCvY50YedcJXU+3o65Yq8lweeZtFZ5s1XWbu5PkDmOds9L9D6fA3kCxGqOP2rES5aiwP/dQiTj9Yq1n8dwjojTqwrg6h5VSJxm74IYX1OKHPy96KYv3s/Xvm+Bn0RQr2JhziF3sD6VbGRL0JodtN9fbggVwuDL9YWKoHqdwTuVhNFrxU0KhH7KVUkvicphE8odfJdSSN88vbnb0R/Ef759Bfhn0+vRxiuXPdzZlIwvDuh9YpL170WYbKZ+oRz5vje+K70itU6zn0Hk7vzuLywFpyUc3GdY0fv4/4VgF/X9OEPX1Kvx1G0fpwc5OdINCqNLZ3Thilb9vY8WuFGtqDuZpcyJ1TVkcDEWbNxs00Lz9L1JkRSmNjFasDjIbtAtrZ+ddDk0FrUmzNpPP7T9wr9oy54M3FkirmoD7O1z31r+Hrc5CbXl4Zpe4PCLGolXhLqzHvGMfVIy3kn1J6bXnQdGSOpf9SRqFbqwNzsu+1DqH40CNVeUkAYeN0cWEK9Zu6hLvRwhjAoevZ8ExZ1lot7DwUjzGQfuUOFuNiTEPYfYkijehR7EQbH+j7S2LrH2kWWT3UHkuaFVNd2eTVCWVmBiNR83uC6xvmWfQiDpQZIueUffIebz9YZo07r6whcZzcyw/leIZSToNkPclY8A+FSuJ2URkVZpVVZHK16E62R2n0IdcOp9Z4lIVD2rm9lzR2i+hBeSo8bF69Ld+aoPpXhkURLpMhImqUiv3wcoWWLU11zs8c1qMxBK6Q+VbeLcKcb3kjdm5naQbWTrksx049aLgaZ3jlHZbG6RJAuEES3YaKopTw/hRCTDFhx9iSzFdoopi5CfTs7q9iTmspM+lsdH2TRmfPs6rjImbd7VeN/DqE+2K5BprSbriuqEdanXkx1bZtz3aDLBzGdvDFnvdeZEwabdaVehrAbNNCyDWupnyE0Y6ijYp1d9br6hJJSKz3UHUOgUqHRZtXEFyHsi/uYenHZAEIlZrr3rnWVJjmFdf3OHjOrrnD0coQ9KYe67oJRWC2EiRpk1skkShSDK/tO3ddXBS7TJepq7fkahL0h0FCz0L/9CHXlLqtroR3UZvYSPyhW7K0THGoGru3s1yDst2L1j+N+hNPhwKbnSBtd3FnQzlxrXKke8v5qhL0rA4fLCPW9PYHNUBHqH30OXf85C7pFtXX4GoRt00+SUlcDCF09Ta/s11KMOHC8g4rhkzof7kUIe93dywh12cxrtRFSrQx7Q+V7ba+ayfwiLu3t3wGEqju2uvev1O/QPWEX4x5603aFecqLtEVvKy+P4bzfoOmQqaJNRZ0QsXm2/sPU4jF9/BqETm92xWWEqhI/+biS7VJc3nn5jRH+oxFeia/ddvbzN0QYaITXCv4Pnib1xyBcXhlDjVBs1B+k/xiT7tsgvJdLiZ9Vl+hJ+vCdPQ+hkTRXZGmhx/rGTUOPIXx74hjGemyuLHprvXmtJzQ9hFCXMHsMYUvjXyuNvb5o03TpZoR958Dq4r1PGcO1dpAvnFyGpJyn4VPqWnQzwr6NZK72d5+BUEcg+jY6J1WKVCGoRJ9Ve+NSz60Ie40pbSI+BWHgtBiiQRu5PiJ0ZRAp5u7NAJotJN3h45vp0dNobV48BaH+WR+r06SiOd/fz+NSZ7RSWvI/dfrhVYTaHWHd6WGO43wOwrGO/HYdRH2niH8ozjkLGWrScZrGAF9FONMoutt49E9PQli1OcKQPhRZuo6Bvq6nzTqex2v0VxG6JuLcETX16shTEI70Ucm07Xtpx125HTpw7HTFu57LjWNkr69y/6Pf245M1If5PQmhDra1a//rY0L06YmGrTq5viYPsSGPryPUxYDb0nRGnoTQhDwCvbTCz4NResyM96+rovJWuE1DJ81di9cRhibKe2YJ4qZ54jx1DOsTrWhcj2I47eBOTZPi5tRZ6zXRs1TSG3IxTJ408zeq5UmZY0Fr+5m+BZI574ks1yJFJXDXenGNRjWasemKj41MZQnchWfOKDmzMG9AWJ8qSqj/Vox3xbs81oBu1k/0LZDqOpnwqmMcx0e/rv7ctNLqEszMP77H8fvRN4vAdHn29lvyaRr7FTD5g6kUEj7Xpxc9DWF9lIpOrDcK6fx0nKBOE1AJ+LVQsM/15E0ZQ/u+ek04zZ+OcBQee8uYsc6G4FN/uTPCvJZWuy0nat0uF0+oKBauELIWwl4Tz+i7QVkqKBjb7bYD45y6VvHe70lnAVHRvs6TqzrXsr7SYzM7hzJblknfcLkmpOuupjr/oRfhgZ29qx8hVuj2G8e0ATzH63Uj3K3fbBRc2CyGZuiXXNWxrua1ZZ6jk4qsaKyXcZUlr1koVJ8XvTFPbferm4PZQlTt7F68Wk99cT4bzDAnH8hXA0qy04Go66idF4u+EM9EBW5uCAmE2eZfoH32JVVVVrNyvV5n1bXdkEmVwXVl9pRjuP/SX/pLX03/D0HD3rVRYb0dAAAAAElFTkSuQmCC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0" name="Picture 16" descr="http://josegabrielfuentes.com/file/pal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8656" y="4365104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Resultado de imagen de carrera solidaria save the childr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124744"/>
            <a:ext cx="1812394" cy="2343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ES" dirty="0" smtClean="0"/>
              <a:t>ESCUELA DE HOSTELERIA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r>
              <a:rPr lang="es-ES" sz="2000" b="1" dirty="0" smtClean="0"/>
              <a:t>Ciclos formativos de grado medio y superior:</a:t>
            </a:r>
          </a:p>
          <a:p>
            <a:pPr>
              <a:buNone/>
            </a:pPr>
            <a:r>
              <a:rPr lang="es-ES" sz="2000" b="1" dirty="0" smtClean="0"/>
              <a:t>       -  CFGS Agencia de Viajes</a:t>
            </a:r>
          </a:p>
          <a:p>
            <a:pPr>
              <a:buNone/>
            </a:pPr>
            <a:r>
              <a:rPr lang="es-ES" sz="2000" b="1" dirty="0" smtClean="0"/>
              <a:t>       -  CFGS Dirección de Cocina</a:t>
            </a:r>
          </a:p>
          <a:p>
            <a:pPr>
              <a:buNone/>
            </a:pPr>
            <a:r>
              <a:rPr lang="es-ES" sz="2000" b="1" dirty="0" smtClean="0"/>
              <a:t>       -  CFGM Cocina y Gastronomía</a:t>
            </a:r>
          </a:p>
          <a:p>
            <a:pPr>
              <a:buNone/>
            </a:pPr>
            <a:r>
              <a:rPr lang="es-ES" sz="2000" b="1" dirty="0" smtClean="0"/>
              <a:t>       -  CFGM Restauración</a:t>
            </a:r>
          </a:p>
          <a:p>
            <a:pPr>
              <a:buNone/>
            </a:pPr>
            <a:endParaRPr lang="es-ES" sz="2000" dirty="0" smtClean="0"/>
          </a:p>
          <a:p>
            <a:r>
              <a:rPr lang="es-ES" sz="2000" b="1" dirty="0" smtClean="0"/>
              <a:t>Alto índice de inserción laboral</a:t>
            </a:r>
          </a:p>
          <a:p>
            <a:pPr>
              <a:buNone/>
            </a:pPr>
            <a:endParaRPr lang="es-ES" sz="2000" dirty="0" smtClean="0"/>
          </a:p>
          <a:p>
            <a:r>
              <a:rPr lang="es-ES" sz="2000" b="1" dirty="0" smtClean="0"/>
              <a:t>Intercambios con Escuelas de Hostelería Europeas</a:t>
            </a:r>
          </a:p>
          <a:p>
            <a:pPr>
              <a:buNone/>
            </a:pPr>
            <a:endParaRPr lang="es-ES" sz="2600" dirty="0" smtClean="0"/>
          </a:p>
          <a:p>
            <a:endParaRPr lang="es-ES" sz="2600" dirty="0" smtClean="0"/>
          </a:p>
          <a:p>
            <a:endParaRPr lang="es-ES" sz="2600" dirty="0" smtClean="0"/>
          </a:p>
          <a:p>
            <a:pPr>
              <a:buNone/>
            </a:pPr>
            <a:endParaRPr lang="es-ES" sz="2400" dirty="0"/>
          </a:p>
        </p:txBody>
      </p:sp>
      <p:pic>
        <p:nvPicPr>
          <p:cNvPr id="1026" name="Picture 2" descr="C:\Users\puesto\Desktop\DOCUMENTOS PARA WEB\FOTOS DEL BUERO RETOCADAS\DSC_0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53136"/>
            <a:ext cx="4248472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puesto\Desktop\DOCUMENTOS PARA WEB\FOTOS DEL BUERO RETOCADAS\DSC_0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653136"/>
            <a:ext cx="4383448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https://scontent.fmad3-7.fna.fbcdn.net/v/t1.0-1/c0.0.720.720a/p720x720/12963857_1672060253054712_5230539833242743198_n.jpg?_nc_cat=103&amp;_nc_ht=scontent.fmad3-7.fna&amp;oh=22871a315f14013e258cc9aa4ae6c8a1&amp;oe=5CC10DF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124744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7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0" y="2852936"/>
            <a:ext cx="9144000" cy="1107996"/>
          </a:xfrm>
          <a:prstGeom prst="rect">
            <a:avLst/>
          </a:prstGeom>
          <a:noFill/>
          <a:scene3d>
            <a:camera prst="perspectiveRelaxed"/>
            <a:lightRig rig="threePt" dir="t"/>
          </a:scene3d>
          <a:sp3d>
            <a:bevelT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6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OS ESPERAMOS</a:t>
            </a:r>
            <a:endParaRPr lang="es-ES" sz="66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915816" y="508518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www.iesbuerovallejo.com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PRUEBAS DE ACCESO A LA UNIVERSIDAD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016" y="2924944"/>
            <a:ext cx="9145016" cy="648072"/>
          </a:xfrm>
        </p:spPr>
        <p:txBody>
          <a:bodyPr/>
          <a:lstStyle/>
          <a:p>
            <a:r>
              <a:rPr lang="es-ES" sz="2700" b="1" dirty="0" smtClean="0"/>
              <a:t>  Más del 98% aprobados desde hace 30 cursos consecutivos</a:t>
            </a:r>
          </a:p>
          <a:p>
            <a:pPr>
              <a:buNone/>
            </a:pPr>
            <a:endParaRPr lang="es-ES" sz="2800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122" name="Picture 2" descr="C:\Users\puesto\Desktop\DOCUMENTOS PARA WEB\IMG_9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33056"/>
            <a:ext cx="4337625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Resultado de imagen de universidad de alc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412776"/>
            <a:ext cx="2888248" cy="1479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PROYECTO BILINGÜE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ES" sz="1800" b="1" dirty="0" smtClean="0"/>
              <a:t>Grupos reducidos de alumnos en cuatro materias bilingües</a:t>
            </a:r>
          </a:p>
          <a:p>
            <a:pPr algn="just">
              <a:buNone/>
            </a:pPr>
            <a:endParaRPr lang="es-ES" sz="1800" b="1" dirty="0" smtClean="0"/>
          </a:p>
          <a:p>
            <a:pPr algn="just"/>
            <a:r>
              <a:rPr lang="es-ES" sz="1800" b="1" dirty="0" smtClean="0"/>
              <a:t> Proceso de enseñanza-aprendizaje personalizado</a:t>
            </a:r>
            <a:endParaRPr lang="es-ES" sz="1800" dirty="0" smtClean="0"/>
          </a:p>
          <a:p>
            <a:pPr algn="just">
              <a:buNone/>
            </a:pPr>
            <a:r>
              <a:rPr lang="es-ES" sz="1800" b="1" dirty="0" smtClean="0"/>
              <a:t>  </a:t>
            </a:r>
          </a:p>
          <a:p>
            <a:pPr algn="just"/>
            <a:r>
              <a:rPr lang="es-ES" sz="1800" b="1" dirty="0" smtClean="0"/>
              <a:t>Viaje a Reino Unido y Campamento Bilingüe</a:t>
            </a:r>
          </a:p>
          <a:p>
            <a:pPr algn="just">
              <a:buNone/>
            </a:pPr>
            <a:endParaRPr lang="es-ES" sz="1800" b="1" dirty="0" smtClean="0"/>
          </a:p>
          <a:p>
            <a:pPr algn="just"/>
            <a:r>
              <a:rPr lang="es-ES" sz="1800" b="1" dirty="0" smtClean="0"/>
              <a:t>Participación en proyectos europeos</a:t>
            </a:r>
          </a:p>
          <a:p>
            <a:pPr algn="just">
              <a:buNone/>
            </a:pPr>
            <a:endParaRPr lang="es-ES" sz="1800" b="1" dirty="0" smtClean="0"/>
          </a:p>
          <a:p>
            <a:pPr algn="just"/>
            <a:endParaRPr lang="es-ES" sz="1600" dirty="0" smtClean="0"/>
          </a:p>
          <a:p>
            <a:pPr algn="just"/>
            <a:endParaRPr lang="es-ES" sz="1600" b="1" dirty="0" smtClean="0"/>
          </a:p>
          <a:p>
            <a:pPr algn="just">
              <a:buNone/>
            </a:pPr>
            <a:r>
              <a:rPr lang="es-ES" b="1" dirty="0" smtClean="0"/>
              <a:t>         </a:t>
            </a:r>
            <a:endParaRPr lang="es-ES" dirty="0" smtClean="0"/>
          </a:p>
          <a:p>
            <a:pPr algn="just"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1026" name="Picture 2" descr="C:\Users\puesto\Desktop\DOCUMENTOS PARA WEB\autobus-moderno-de-lond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437112"/>
            <a:ext cx="4536504" cy="2243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4" name="AutoShape 2" descr="Resultado de imagen de BANDERA REINO UN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6" name="AutoShape 4" descr="Resultado de imagen de BANDERA REINO UN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320" name="Picture 8" descr="Resultado de imagen de ACREDITACIÓN CENTRO BILING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445224"/>
            <a:ext cx="3456384" cy="1271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445224"/>
            <a:ext cx="792088" cy="8640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556792"/>
            <a:ext cx="2483768" cy="1674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OTROS IDIOMAS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b="1" dirty="0" smtClean="0"/>
              <a:t>Francés desde 1º ESO a 2º Bachillerato</a:t>
            </a:r>
          </a:p>
          <a:p>
            <a:endParaRPr lang="es-ES" sz="2000" b="1" dirty="0" smtClean="0"/>
          </a:p>
          <a:p>
            <a:r>
              <a:rPr lang="es-ES" sz="2000" b="1" dirty="0" smtClean="0"/>
              <a:t>Italiano en 1º y 2º de Bachillerato</a:t>
            </a:r>
          </a:p>
          <a:p>
            <a:endParaRPr lang="es-ES" sz="2000" b="1" dirty="0" smtClean="0"/>
          </a:p>
          <a:p>
            <a:r>
              <a:rPr lang="es-ES" sz="2000" b="1" dirty="0" smtClean="0"/>
              <a:t>Intercambios con el Liceo Giacomo Leopardi en Macerata (Italia) </a:t>
            </a:r>
            <a:endParaRPr lang="es-ES" sz="2000" b="1" dirty="0"/>
          </a:p>
        </p:txBody>
      </p:sp>
      <p:pic>
        <p:nvPicPr>
          <p:cNvPr id="11266" name="Picture 2" descr="https://iesbuerovallejo.com/wp-content/uploads/2018/12/Grupo-completo-intercambio-20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861048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s://iesbuerovallejo.com/wp-content/uploads/2018/12/Colosseo-Roma-intercambio-201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esbuerovallejo.com/wp-content/uploads/2018/11/LOGO-VET-GOING-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301208"/>
            <a:ext cx="2736304" cy="138843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PROYECTO ERASMUS +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3068960"/>
            <a:ext cx="8892480" cy="3600400"/>
          </a:xfrm>
        </p:spPr>
        <p:txBody>
          <a:bodyPr>
            <a:normAutofit/>
          </a:bodyPr>
          <a:lstStyle/>
          <a:p>
            <a:r>
              <a:rPr lang="es-ES" sz="2000" b="1" dirty="0" smtClean="0"/>
              <a:t>Tres proyectos internacionales de intercambio de estudiantes</a:t>
            </a:r>
          </a:p>
          <a:p>
            <a:endParaRPr lang="es-ES" sz="2000" b="1" dirty="0" smtClean="0"/>
          </a:p>
          <a:p>
            <a:r>
              <a:rPr lang="es-ES" sz="2000" b="1" dirty="0" smtClean="0"/>
              <a:t>Potencian las perspectivas laborales del alumnado</a:t>
            </a:r>
          </a:p>
          <a:p>
            <a:endParaRPr lang="es-ES" sz="2000" b="1" dirty="0" smtClean="0"/>
          </a:p>
          <a:p>
            <a:r>
              <a:rPr lang="es-ES" sz="2000" b="1" dirty="0" smtClean="0"/>
              <a:t>Fomentan la difusión de conocimientos y experiencias con centros extranjeros</a:t>
            </a:r>
            <a:endParaRPr lang="es-ES" sz="2000" b="1" dirty="0"/>
          </a:p>
        </p:txBody>
      </p:sp>
      <p:pic>
        <p:nvPicPr>
          <p:cNvPr id="1026" name="Picture 2" descr="Resultado de imagen de ERASMUS 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88840"/>
            <a:ext cx="2088232" cy="1044117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prstMaterial="translucentPowder"/>
        </p:spPr>
      </p:pic>
      <p:pic>
        <p:nvPicPr>
          <p:cNvPr id="1028" name="Picture 4" descr="https://iesbuerovallejo.com/wp-content/uploads/2018/11/logo_s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273823"/>
            <a:ext cx="1584176" cy="1584177"/>
          </a:xfrm>
          <a:prstGeom prst="rect">
            <a:avLst/>
          </a:prstGeom>
          <a:noFill/>
        </p:spPr>
      </p:pic>
      <p:pic>
        <p:nvPicPr>
          <p:cNvPr id="9218" name="Picture 2" descr="https://iesbuerovallejo.com/wp-content/uploads/2018/11/VET-GOING-ON.-Alumnos-proceso-de-selecció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196752"/>
            <a:ext cx="1847664" cy="2087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s-ES" dirty="0" smtClean="0"/>
              <a:t>PROYECTO ESCOLAR SALUDABLE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1"/>
            <a:ext cx="8579296" cy="2736304"/>
          </a:xfrm>
        </p:spPr>
        <p:txBody>
          <a:bodyPr>
            <a:normAutofit fontScale="92500" lnSpcReduction="10000"/>
          </a:bodyPr>
          <a:lstStyle/>
          <a:p>
            <a:r>
              <a:rPr lang="es-ES" sz="2400" b="1" dirty="0" smtClean="0"/>
              <a:t>Competiciones deportivas internas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Actividades complementarias en la naturaleza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Hábitos de vida saludables: desayunos </a:t>
            </a:r>
            <a:r>
              <a:rPr lang="es-ES" sz="2400" b="1" dirty="0" smtClean="0"/>
              <a:t>mediterráneos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Jornadas de convivencia padres/madres-alumnado-profesores</a:t>
            </a:r>
            <a:endParaRPr lang="es-ES" sz="2400" b="1" dirty="0" smtClean="0"/>
          </a:p>
          <a:p>
            <a:endParaRPr lang="es-ES" dirty="0"/>
          </a:p>
        </p:txBody>
      </p:sp>
      <p:pic>
        <p:nvPicPr>
          <p:cNvPr id="1026" name="Picture 2" descr="Proyecto Buero Salud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074" y="3933056"/>
            <a:ext cx="4725926" cy="2628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https://iesbuerovallejo.com/wp-content/uploads/2015/12/IMG_0188-800x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4433433" cy="258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340768"/>
            <a:ext cx="2100064" cy="1575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s-ES" dirty="0" smtClean="0"/>
              <a:t>BUERO CULTURAL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24744"/>
            <a:ext cx="9324528" cy="3024336"/>
          </a:xfrm>
        </p:spPr>
        <p:txBody>
          <a:bodyPr>
            <a:normAutofit fontScale="92500" lnSpcReduction="10000"/>
          </a:bodyPr>
          <a:lstStyle/>
          <a:p>
            <a:r>
              <a:rPr lang="es-ES" sz="2000" b="1" dirty="0" smtClean="0"/>
              <a:t>Taller de Teatro</a:t>
            </a:r>
          </a:p>
          <a:p>
            <a:endParaRPr lang="es-ES" sz="2000" b="1" dirty="0" smtClean="0"/>
          </a:p>
          <a:p>
            <a:r>
              <a:rPr lang="es-ES" sz="2000" b="1" dirty="0" smtClean="0"/>
              <a:t>Certamen Literario Antonio Buero Vallejo</a:t>
            </a:r>
          </a:p>
          <a:p>
            <a:endParaRPr lang="es-ES" sz="2000" b="1" dirty="0" smtClean="0"/>
          </a:p>
          <a:p>
            <a:r>
              <a:rPr lang="es-ES" sz="2000" b="1" dirty="0" smtClean="0"/>
              <a:t>Olimpiada Matemática, Geológica y Filosófica</a:t>
            </a:r>
          </a:p>
          <a:p>
            <a:endParaRPr lang="es-ES" sz="2000" b="1" dirty="0" smtClean="0"/>
          </a:p>
          <a:p>
            <a:r>
              <a:rPr lang="es-ES" sz="2000" b="1" dirty="0" smtClean="0"/>
              <a:t>Visitas guiadas museos y exposiciones</a:t>
            </a:r>
          </a:p>
          <a:p>
            <a:endParaRPr lang="es-ES" sz="2000" b="1" dirty="0" smtClean="0"/>
          </a:p>
          <a:p>
            <a:r>
              <a:rPr lang="es-ES" sz="2000" b="1" dirty="0" smtClean="0"/>
              <a:t>Celebración de efemérides: día de la poesía, la paz, </a:t>
            </a:r>
            <a:r>
              <a:rPr lang="es-ES" sz="2000" b="1" dirty="0" smtClean="0"/>
              <a:t>el </a:t>
            </a:r>
            <a:r>
              <a:rPr lang="es-ES" sz="2000" b="1" dirty="0" smtClean="0"/>
              <a:t>libro… </a:t>
            </a:r>
          </a:p>
          <a:p>
            <a:endParaRPr lang="es-ES" sz="2000" dirty="0"/>
          </a:p>
        </p:txBody>
      </p:sp>
      <p:pic>
        <p:nvPicPr>
          <p:cNvPr id="1033" name="Picture 9" descr="C:\Users\puesto\Desktop\DOCUMENTOS PARA WEB\IMG_0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0795" y="4293096"/>
            <a:ext cx="4913205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DSC_1931 - co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293096"/>
            <a:ext cx="4139952" cy="247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s://iesbuerovallejo.com/wp-content/uploads/2018/03/64597FA5-EFFC-4195-91C8-FA9A811DEA41-e1520366487970-150x2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052736"/>
            <a:ext cx="1966036" cy="2317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ES" dirty="0" smtClean="0"/>
              <a:t>BUERO CIENTÍFICO-TECNOLÓGICO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507288" cy="4525963"/>
          </a:xfrm>
        </p:spPr>
        <p:txBody>
          <a:bodyPr/>
          <a:lstStyle/>
          <a:p>
            <a:r>
              <a:rPr lang="es-ES" sz="2000" b="1" dirty="0" smtClean="0"/>
              <a:t>Celebración del Día de la Ciencia en el Buero Vallejo</a:t>
            </a:r>
          </a:p>
          <a:p>
            <a:endParaRPr lang="es-ES" sz="2000" b="1" dirty="0" smtClean="0"/>
          </a:p>
          <a:p>
            <a:r>
              <a:rPr lang="es-ES" sz="2000" b="1" dirty="0" smtClean="0"/>
              <a:t>Talleres científicos y conferencias en el centro</a:t>
            </a:r>
          </a:p>
          <a:p>
            <a:pPr>
              <a:buNone/>
            </a:pPr>
            <a:endParaRPr lang="es-ES" sz="2000" b="1" dirty="0" smtClean="0"/>
          </a:p>
          <a:p>
            <a:r>
              <a:rPr lang="es-ES" sz="2000" b="1" dirty="0" smtClean="0"/>
              <a:t>Competiciones electrónicas y ferias tecnológicas</a:t>
            </a:r>
          </a:p>
          <a:p>
            <a:pPr>
              <a:buNone/>
            </a:pPr>
            <a:r>
              <a:rPr lang="es-ES" sz="2000" b="1" dirty="0" smtClean="0"/>
              <a:t> </a:t>
            </a:r>
          </a:p>
          <a:p>
            <a:r>
              <a:rPr lang="es-ES" sz="2000" b="1" dirty="0" smtClean="0"/>
              <a:t>Prácticas en laboratorios de Física, Química y Biología</a:t>
            </a:r>
          </a:p>
          <a:p>
            <a:endParaRPr lang="es-ES" b="1" dirty="0" smtClean="0"/>
          </a:p>
        </p:txBody>
      </p:sp>
      <p:pic>
        <p:nvPicPr>
          <p:cNvPr id="5122" name="Picture 2" descr="https://iesbuerovallejo.com/wp-content/uploads/2018/03/logo-cienci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412776"/>
            <a:ext cx="2078732" cy="1949243"/>
          </a:xfrm>
          <a:prstGeom prst="rect">
            <a:avLst/>
          </a:prstGeom>
          <a:noFill/>
        </p:spPr>
      </p:pic>
      <p:pic>
        <p:nvPicPr>
          <p:cNvPr id="5130" name="Picture 10" descr="https://iesbuerovallejo.com/wp-content/uploads/2018/03/DSC_0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4320480" cy="2662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4860032" y="4797152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 smtClean="0"/>
              <a:t>Desarrollo proyectos tecnológicos:</a:t>
            </a:r>
          </a:p>
          <a:p>
            <a:endParaRPr lang="es-ES" b="1" dirty="0" smtClean="0"/>
          </a:p>
          <a:p>
            <a:pPr>
              <a:buNone/>
            </a:pPr>
            <a:r>
              <a:rPr lang="es-ES" b="1" dirty="0" smtClean="0"/>
              <a:t>     - Aplicaciones técnicas para móviles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dirty="0" smtClean="0"/>
              <a:t>     - Vehículos control remoto con </a:t>
            </a:r>
            <a:r>
              <a:rPr lang="es-ES" b="1" dirty="0" err="1" smtClean="0"/>
              <a:t>Arduino</a:t>
            </a:r>
            <a:endParaRPr lang="es-E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s-ES" dirty="0" smtClean="0"/>
              <a:t>BUERO MEDIOAMBIENTAL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3744416"/>
          </a:xfrm>
        </p:spPr>
        <p:txBody>
          <a:bodyPr/>
          <a:lstStyle/>
          <a:p>
            <a:r>
              <a:rPr lang="es-ES" sz="1800" b="1" dirty="0" smtClean="0"/>
              <a:t>Concienciar al alumnado de mantener las dependencias del centro limpias y en orden</a:t>
            </a:r>
          </a:p>
          <a:p>
            <a:endParaRPr lang="es-ES" sz="1800" b="1" dirty="0" smtClean="0"/>
          </a:p>
          <a:p>
            <a:endParaRPr lang="es-ES" sz="1800" b="1" dirty="0" smtClean="0"/>
          </a:p>
          <a:p>
            <a:r>
              <a:rPr lang="es-ES" sz="1800" b="1" dirty="0" smtClean="0"/>
              <a:t>Espacios educativos bien organizados para el correcto desarrollo de las clases</a:t>
            </a:r>
          </a:p>
          <a:p>
            <a:pPr>
              <a:buNone/>
            </a:pPr>
            <a:endParaRPr lang="es-ES" sz="1800" b="1" dirty="0" smtClean="0"/>
          </a:p>
          <a:p>
            <a:pPr>
              <a:buNone/>
            </a:pPr>
            <a:endParaRPr lang="es-ES" sz="1800" b="1" dirty="0" smtClean="0"/>
          </a:p>
          <a:p>
            <a:r>
              <a:rPr lang="es-ES" sz="1800" b="1" dirty="0" smtClean="0"/>
              <a:t>Concurso de carteles y premios a los cursos ganadores</a:t>
            </a:r>
          </a:p>
          <a:p>
            <a:endParaRPr lang="es-ES" sz="2400" dirty="0" smtClean="0"/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2013688" cy="2684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861048"/>
            <a:ext cx="2034226" cy="2712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s://iesbuerovallejo.com/wp-content/uploads/2017/12/IMG_16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89040"/>
            <a:ext cx="4349056" cy="282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447</Words>
  <Application>Microsoft Office PowerPoint</Application>
  <PresentationFormat>Presentación en pantalla (4:3)</PresentationFormat>
  <Paragraphs>120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IES ANTONIO BUERO VALLEJO</vt:lpstr>
      <vt:lpstr>PRUEBAS DE ACCESO A LA UNIVERSIDAD</vt:lpstr>
      <vt:lpstr>PROYECTO BILINGÜE </vt:lpstr>
      <vt:lpstr>OTROS IDIOMAS</vt:lpstr>
      <vt:lpstr>PROYECTO ERASMUS +</vt:lpstr>
      <vt:lpstr>PROYECTO ESCOLAR SALUDABLE</vt:lpstr>
      <vt:lpstr>BUERO CULTURAL</vt:lpstr>
      <vt:lpstr>BUERO CIENTÍFICO-TECNOLÓGICO</vt:lpstr>
      <vt:lpstr>BUERO MEDIOAMBIENTAL</vt:lpstr>
      <vt:lpstr>CONVIVIR PARA VIVIR</vt:lpstr>
      <vt:lpstr>BUERO FRENTE AL ACOSO</vt:lpstr>
      <vt:lpstr>BUERO SOLIDARIO</vt:lpstr>
      <vt:lpstr>ESCUELA DE HOSTELERIA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puesto</dc:creator>
  <cp:lastModifiedBy>Usuario</cp:lastModifiedBy>
  <cp:revision>187</cp:revision>
  <dcterms:created xsi:type="dcterms:W3CDTF">2016-01-29T09:44:43Z</dcterms:created>
  <dcterms:modified xsi:type="dcterms:W3CDTF">2019-02-05T08:18:38Z</dcterms:modified>
</cp:coreProperties>
</file>